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68" r:id="rId3"/>
    <p:sldId id="271" r:id="rId4"/>
    <p:sldId id="272" r:id="rId5"/>
    <p:sldId id="267" r:id="rId6"/>
    <p:sldId id="275" r:id="rId7"/>
    <p:sldId id="276" r:id="rId8"/>
    <p:sldId id="277" r:id="rId9"/>
    <p:sldId id="278" r:id="rId10"/>
    <p:sldId id="270" r:id="rId11"/>
    <p:sldId id="258" r:id="rId12"/>
    <p:sldId id="259" r:id="rId13"/>
    <p:sldId id="274" r:id="rId14"/>
    <p:sldId id="260" r:id="rId15"/>
    <p:sldId id="263" r:id="rId16"/>
    <p:sldId id="264" r:id="rId17"/>
    <p:sldId id="273" r:id="rId18"/>
    <p:sldId id="279" r:id="rId19"/>
    <p:sldId id="280" r:id="rId20"/>
    <p:sldId id="281" r:id="rId21"/>
    <p:sldId id="282" r:id="rId22"/>
    <p:sldId id="283" r:id="rId23"/>
    <p:sldId id="266" r:id="rId24"/>
    <p:sldId id="269" r:id="rId2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61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2711" autoAdjust="0"/>
  </p:normalViewPr>
  <p:slideViewPr>
    <p:cSldViewPr snapToGrid="0">
      <p:cViewPr varScale="1">
        <p:scale>
          <a:sx n="62" d="100"/>
          <a:sy n="62" d="100"/>
        </p:scale>
        <p:origin x="3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75A04AE-48DA-497D-80A1-80375F06B56B}" type="datetimeFigureOut">
              <a:rPr lang="en-GB" smtClean="0"/>
              <a:t>12/07/2023</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75335B0-2B3E-449F-B9AA-31E029D839F9}" type="slidenum">
              <a:rPr lang="en-GB" smtClean="0"/>
              <a:t>‹#›</a:t>
            </a:fld>
            <a:endParaRPr lang="en-GB"/>
          </a:p>
        </p:txBody>
      </p:sp>
    </p:spTree>
    <p:extLst>
      <p:ext uri="{BB962C8B-B14F-4D97-AF65-F5344CB8AC3E}">
        <p14:creationId xmlns:p14="http://schemas.microsoft.com/office/powerpoint/2010/main" val="3654736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D965594-0C55-411D-970A-CDD628624D0C}" type="datetimeFigureOut">
              <a:rPr lang="en-GB" smtClean="0"/>
              <a:t>12/07/2023</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AB4743C-8A2E-4C54-BF48-3728378717D1}" type="slidenum">
              <a:rPr lang="en-GB" smtClean="0"/>
              <a:t>‹#›</a:t>
            </a:fld>
            <a:endParaRPr lang="en-GB"/>
          </a:p>
        </p:txBody>
      </p:sp>
    </p:spTree>
    <p:extLst>
      <p:ext uri="{BB962C8B-B14F-4D97-AF65-F5344CB8AC3E}">
        <p14:creationId xmlns:p14="http://schemas.microsoft.com/office/powerpoint/2010/main" val="630124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r>
              <a:rPr lang="en-GB" dirty="0"/>
              <a:t>This presentation can be used to</a:t>
            </a:r>
            <a:r>
              <a:rPr lang="en-GB" baseline="0" dirty="0"/>
              <a:t> present the key messages recommendations from the report ‘Making the Cut?’  This looked at care received by patients aged 16 and over, with a Crohn’s disease diagnosis who underwent a surgical procedure. NHS hospitals in England, Wales and Northern Ireland were invited to provide data for the study. </a:t>
            </a:r>
          </a:p>
          <a:p>
            <a:endParaRPr lang="en-GB" baseline="0" dirty="0"/>
          </a:p>
          <a:p>
            <a:r>
              <a:rPr lang="en-GB" baseline="0" dirty="0"/>
              <a:t>More information can be found at www.ncepod.org.uk</a:t>
            </a:r>
            <a:r>
              <a:rPr lang="en-GB" baseline="0"/>
              <a:t>/2023crohns.html</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a:t>
            </a:fld>
            <a:endParaRPr lang="en-GB"/>
          </a:p>
        </p:txBody>
      </p:sp>
    </p:spTree>
    <p:extLst>
      <p:ext uri="{BB962C8B-B14F-4D97-AF65-F5344CB8AC3E}">
        <p14:creationId xmlns:p14="http://schemas.microsoft.com/office/powerpoint/2010/main" val="397190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Supporting evidence:</a:t>
            </a:r>
          </a:p>
          <a:p>
            <a:r>
              <a:rPr lang="en-US" sz="1800" b="0" i="0" u="none" strike="noStrike" baseline="0" dirty="0">
                <a:solidFill>
                  <a:srgbClr val="AA0904"/>
                </a:solidFill>
                <a:latin typeface="Calibri" panose="020F0502020204030204" pitchFamily="34" charset="0"/>
              </a:rPr>
              <a:t>299/553 (54.1%) patients saw neither an inflammatory bowel disease (IBD) nurse nor a gastroenterologist postoperatively. </a:t>
            </a:r>
          </a:p>
          <a:p>
            <a:endParaRPr lang="en-US" sz="1800" b="0" i="0" u="none" strike="noStrike" baseline="0" dirty="0">
              <a:solidFill>
                <a:srgbClr val="AA0904"/>
              </a:solidFill>
              <a:latin typeface="Calibri" panose="020F0502020204030204" pitchFamily="34" charset="0"/>
            </a:endParaRPr>
          </a:p>
          <a:p>
            <a:r>
              <a:rPr lang="en-US" sz="1800" b="0" i="0" u="none" strike="noStrike" baseline="0" dirty="0">
                <a:solidFill>
                  <a:srgbClr val="AA0904"/>
                </a:solidFill>
                <a:latin typeface="Calibri" panose="020F0502020204030204" pitchFamily="34" charset="0"/>
              </a:rPr>
              <a:t>Re-adjustments of Crohn’s disease medication may be required after surgery to reduce the postoperative risks of immunosuppression, yet a pharmacist was only involved for 258/553 (46.7%) patients. </a:t>
            </a:r>
            <a:endParaRPr lang="en-GB" b="1" dirty="0"/>
          </a:p>
        </p:txBody>
      </p:sp>
      <p:sp>
        <p:nvSpPr>
          <p:cNvPr id="4" name="Slide Number Placeholder 3"/>
          <p:cNvSpPr>
            <a:spLocks noGrp="1"/>
          </p:cNvSpPr>
          <p:nvPr>
            <p:ph type="sldNum" sz="quarter" idx="5"/>
          </p:nvPr>
        </p:nvSpPr>
        <p:spPr/>
        <p:txBody>
          <a:bodyPr/>
          <a:lstStyle/>
          <a:p>
            <a:fld id="{3AB4743C-8A2E-4C54-BF48-3728378717D1}" type="slidenum">
              <a:rPr lang="en-GB" smtClean="0"/>
              <a:t>10</a:t>
            </a:fld>
            <a:endParaRPr lang="en-GB"/>
          </a:p>
        </p:txBody>
      </p:sp>
    </p:spTree>
    <p:extLst>
      <p:ext uri="{BB962C8B-B14F-4D97-AF65-F5344CB8AC3E}">
        <p14:creationId xmlns:p14="http://schemas.microsoft.com/office/powerpoint/2010/main" val="34431617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Twelve recommendations were formed by a consensus exercise by all those involved in the study.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recommendations highlight areas that are suitable for regular local clinical audit and quality improvement initiatives providing care to this group of patients.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should include: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 </a:t>
            </a:r>
            <a:r>
              <a:rPr lang="en-US" sz="1200" dirty="0"/>
              <a:t>Medication management, including specialist pharmacist support*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b. Management of steroid withdrawal syndrome (adrenal suppression)**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c. Information on what to do in the event of a Crohn’s disease flare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 Pain management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e. Stoma care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f. </a:t>
            </a:r>
            <a:r>
              <a:rPr lang="en-US" sz="1200" dirty="0" err="1"/>
              <a:t>Anaemia</a:t>
            </a:r>
            <a:r>
              <a:rPr lang="en-US" sz="1200" dirty="0"/>
              <a:t> prevention and treatment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g. Access to peer support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h. Access to psychological support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err="1"/>
              <a:t>i</a:t>
            </a:r>
            <a:r>
              <a:rPr lang="en-US" sz="1200" dirty="0"/>
              <a:t>. Access to dietetic support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j. Support for wider health needs such as fertility issues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k. Smoking cessation services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l. Any other relevant lifestyle modification services</a:t>
            </a: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aligns with the IBDUK inflammatory Bowel Disease Standards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aligns with NICE Guideline 129 - Crohn’s Disease Management and the British Society of Gastroenterology Consensus Guidelines on the Management of Inflammatory Bowel Disease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11</a:t>
            </a:fld>
            <a:endParaRPr lang="en-GB"/>
          </a:p>
        </p:txBody>
      </p:sp>
    </p:spTree>
    <p:extLst>
      <p:ext uri="{BB962C8B-B14F-4D97-AF65-F5344CB8AC3E}">
        <p14:creationId xmlns:p14="http://schemas.microsoft.com/office/powerpoint/2010/main" val="23966946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aligns with the NICE clinical knowledge summary on corticosteroids</a:t>
            </a:r>
          </a:p>
          <a:p>
            <a:r>
              <a:rPr lang="en-US" dirty="0"/>
              <a:t>**This aligns with the British Society of Gastroenterology Consensus Guidelines on the Management of Inflammatory Bowel Disease</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12</a:t>
            </a:fld>
            <a:endParaRPr lang="en-GB"/>
          </a:p>
        </p:txBody>
      </p:sp>
    </p:spTree>
    <p:extLst>
      <p:ext uri="{BB962C8B-B14F-4D97-AF65-F5344CB8AC3E}">
        <p14:creationId xmlns:p14="http://schemas.microsoft.com/office/powerpoint/2010/main" val="3866583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13</a:t>
            </a:fld>
            <a:endParaRPr lang="en-GB"/>
          </a:p>
        </p:txBody>
      </p:sp>
    </p:spTree>
    <p:extLst>
      <p:ext uri="{BB962C8B-B14F-4D97-AF65-F5344CB8AC3E}">
        <p14:creationId xmlns:p14="http://schemas.microsoft.com/office/powerpoint/2010/main" val="25332171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a:p>
        </p:txBody>
      </p:sp>
      <p:sp>
        <p:nvSpPr>
          <p:cNvPr id="4" name="Slide Number Placeholder 3"/>
          <p:cNvSpPr>
            <a:spLocks noGrp="1"/>
          </p:cNvSpPr>
          <p:nvPr>
            <p:ph type="sldNum" sz="quarter" idx="10"/>
          </p:nvPr>
        </p:nvSpPr>
        <p:spPr/>
        <p:txBody>
          <a:bodyPr/>
          <a:lstStyle/>
          <a:p>
            <a:fld id="{3AB4743C-8A2E-4C54-BF48-3728378717D1}" type="slidenum">
              <a:rPr lang="en-GB" smtClean="0"/>
              <a:t>14</a:t>
            </a:fld>
            <a:endParaRPr lang="en-GB"/>
          </a:p>
        </p:txBody>
      </p:sp>
    </p:spTree>
    <p:extLst>
      <p:ext uri="{BB962C8B-B14F-4D97-AF65-F5344CB8AC3E}">
        <p14:creationId xmlns:p14="http://schemas.microsoft.com/office/powerpoint/2010/main" val="24852241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15</a:t>
            </a:fld>
            <a:endParaRPr lang="en-GB"/>
          </a:p>
        </p:txBody>
      </p:sp>
    </p:spTree>
    <p:extLst>
      <p:ext uri="{BB962C8B-B14F-4D97-AF65-F5344CB8AC3E}">
        <p14:creationId xmlns:p14="http://schemas.microsoft.com/office/powerpoint/2010/main" val="16131390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16</a:t>
            </a:fld>
            <a:endParaRPr lang="en-GB"/>
          </a:p>
        </p:txBody>
      </p:sp>
    </p:spTree>
    <p:extLst>
      <p:ext uri="{BB962C8B-B14F-4D97-AF65-F5344CB8AC3E}">
        <p14:creationId xmlns:p14="http://schemas.microsoft.com/office/powerpoint/2010/main" val="22476072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1" dirty="0"/>
              <a:t>*This aligns with guidance from the Federation of Surgical Specialty Associations but the timeframe may be adapted if essential to </a:t>
            </a:r>
            <a:r>
              <a:rPr lang="en-US" b="0" i="1" dirty="0" err="1"/>
              <a:t>optimise</a:t>
            </a:r>
            <a:r>
              <a:rPr lang="en-US" b="0" i="1" dirty="0"/>
              <a:t> a patient’s condition or to accommodate patient preferences. However, cancellations should be avoided as these increase the risk of complications as biologics, immunomodulators and steroids may have been altered for a planned date of surgery.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i="1" dirty="0"/>
          </a:p>
        </p:txBody>
      </p:sp>
      <p:sp>
        <p:nvSpPr>
          <p:cNvPr id="4" name="Slide Number Placeholder 3"/>
          <p:cNvSpPr>
            <a:spLocks noGrp="1"/>
          </p:cNvSpPr>
          <p:nvPr>
            <p:ph type="sldNum" sz="quarter" idx="10"/>
          </p:nvPr>
        </p:nvSpPr>
        <p:spPr/>
        <p:txBody>
          <a:bodyPr/>
          <a:lstStyle/>
          <a:p>
            <a:fld id="{3AB4743C-8A2E-4C54-BF48-3728378717D1}" type="slidenum">
              <a:rPr lang="en-GB" smtClean="0"/>
              <a:t>17</a:t>
            </a:fld>
            <a:endParaRPr lang="en-GB"/>
          </a:p>
        </p:txBody>
      </p:sp>
    </p:spTree>
    <p:extLst>
      <p:ext uri="{BB962C8B-B14F-4D97-AF65-F5344CB8AC3E}">
        <p14:creationId xmlns:p14="http://schemas.microsoft.com/office/powerpoint/2010/main" val="16143762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0" i="1" dirty="0"/>
          </a:p>
        </p:txBody>
      </p:sp>
      <p:sp>
        <p:nvSpPr>
          <p:cNvPr id="4" name="Slide Number Placeholder 3"/>
          <p:cNvSpPr>
            <a:spLocks noGrp="1"/>
          </p:cNvSpPr>
          <p:nvPr>
            <p:ph type="sldNum" sz="quarter" idx="10"/>
          </p:nvPr>
        </p:nvSpPr>
        <p:spPr/>
        <p:txBody>
          <a:bodyPr/>
          <a:lstStyle/>
          <a:p>
            <a:fld id="{3AB4743C-8A2E-4C54-BF48-3728378717D1}" type="slidenum">
              <a:rPr lang="en-GB" smtClean="0"/>
              <a:t>18</a:t>
            </a:fld>
            <a:endParaRPr lang="en-GB"/>
          </a:p>
        </p:txBody>
      </p:sp>
    </p:spTree>
    <p:extLst>
      <p:ext uri="{BB962C8B-B14F-4D97-AF65-F5344CB8AC3E}">
        <p14:creationId xmlns:p14="http://schemas.microsoft.com/office/powerpoint/2010/main" val="29928393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*Pharmaceutical discharge planning should start at admission by the ward pharmacy team, under the supervision of the inflammatory bowel disease pharmacist. Any changes should be communicated to the patient’s GP and inflammatory bowel disease team.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i="1" dirty="0"/>
          </a:p>
        </p:txBody>
      </p:sp>
      <p:sp>
        <p:nvSpPr>
          <p:cNvPr id="4" name="Slide Number Placeholder 3"/>
          <p:cNvSpPr>
            <a:spLocks noGrp="1"/>
          </p:cNvSpPr>
          <p:nvPr>
            <p:ph type="sldNum" sz="quarter" idx="10"/>
          </p:nvPr>
        </p:nvSpPr>
        <p:spPr/>
        <p:txBody>
          <a:bodyPr/>
          <a:lstStyle/>
          <a:p>
            <a:fld id="{3AB4743C-8A2E-4C54-BF48-3728378717D1}" type="slidenum">
              <a:rPr lang="en-GB" smtClean="0"/>
              <a:t>19</a:t>
            </a:fld>
            <a:endParaRPr lang="en-GB"/>
          </a:p>
        </p:txBody>
      </p:sp>
    </p:spTree>
    <p:extLst>
      <p:ext uri="{BB962C8B-B14F-4D97-AF65-F5344CB8AC3E}">
        <p14:creationId xmlns:p14="http://schemas.microsoft.com/office/powerpoint/2010/main" val="4199842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r>
              <a:rPr lang="en-GB" dirty="0"/>
              <a:t>The study described in this report aimed to identify remediable factors in the quality of care provided to patients aged 16 and over with a diagnosis of Crohn’s disease who underwent an abdominal surgical procedure.</a:t>
            </a:r>
          </a:p>
          <a:p>
            <a:endParaRPr lang="en-GB" baseline="0" dirty="0"/>
          </a:p>
          <a:p>
            <a:r>
              <a:rPr lang="en-GB" baseline="0" dirty="0"/>
              <a:t>A questionnaire was sent to the named consultant surgeon responsible for the patient’s care at the time of the hospital admission.</a:t>
            </a:r>
          </a:p>
          <a:p>
            <a:endParaRPr lang="en-GB" baseline="0" dirty="0"/>
          </a:p>
          <a:p>
            <a:r>
              <a:rPr lang="en-GB" baseline="0" dirty="0"/>
              <a:t>Case notes were reviewed by clinicians in colorectal surgery, gastroenterology, anaesthetics, radiology, dietetics and inflammatory bowel disease nursing that work with people with Crohn’s disease.</a:t>
            </a:r>
          </a:p>
          <a:p>
            <a:endParaRPr lang="en-GB" baseline="0" dirty="0"/>
          </a:p>
          <a:p>
            <a:r>
              <a:rPr lang="en-GB" baseline="0" dirty="0"/>
              <a:t>The anonymous patient surgery was circulated online to allow Crohn’s disease patients who have undergone surgery to provide their views on the care received as an inpatient. </a:t>
            </a:r>
          </a:p>
        </p:txBody>
      </p:sp>
      <p:sp>
        <p:nvSpPr>
          <p:cNvPr id="4" name="Slide Number Placeholder 3"/>
          <p:cNvSpPr>
            <a:spLocks noGrp="1"/>
          </p:cNvSpPr>
          <p:nvPr>
            <p:ph type="sldNum" sz="quarter" idx="10"/>
          </p:nvPr>
        </p:nvSpPr>
        <p:spPr/>
        <p:txBody>
          <a:bodyPr/>
          <a:lstStyle/>
          <a:p>
            <a:fld id="{3AB4743C-8A2E-4C54-BF48-3728378717D1}" type="slidenum">
              <a:rPr lang="en-GB" smtClean="0"/>
              <a:t>2</a:t>
            </a:fld>
            <a:endParaRPr lang="en-GB"/>
          </a:p>
        </p:txBody>
      </p:sp>
    </p:spTree>
    <p:extLst>
      <p:ext uri="{BB962C8B-B14F-4D97-AF65-F5344CB8AC3E}">
        <p14:creationId xmlns:p14="http://schemas.microsoft.com/office/powerpoint/2010/main" val="26090204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50000"/>
              </a:lnSpc>
              <a:spcBef>
                <a:spcPts val="600"/>
              </a:spcBef>
              <a:spcAft>
                <a:spcPts val="600"/>
              </a:spcAft>
              <a:buClr>
                <a:srgbClr val="FE612A"/>
              </a:buClr>
              <a:buSzPct val="80000"/>
              <a:buNone/>
            </a:pPr>
            <a:r>
              <a:rPr lang="en-US" sz="2400" dirty="0"/>
              <a:t>This should include:</a:t>
            </a:r>
          </a:p>
          <a:p>
            <a:pPr marL="0" indent="0">
              <a:lnSpc>
                <a:spcPct val="150000"/>
              </a:lnSpc>
              <a:spcBef>
                <a:spcPts val="600"/>
              </a:spcBef>
              <a:spcAft>
                <a:spcPts val="600"/>
              </a:spcAft>
              <a:buClr>
                <a:srgbClr val="FE612A"/>
              </a:buClr>
              <a:buSzPct val="80000"/>
              <a:buNone/>
            </a:pPr>
            <a:r>
              <a:rPr lang="en-US" sz="1200" dirty="0"/>
              <a:t>a. The co-ordination of care between medical and surgical teams</a:t>
            </a:r>
          </a:p>
          <a:p>
            <a:pPr marL="0" indent="0">
              <a:lnSpc>
                <a:spcPct val="150000"/>
              </a:lnSpc>
              <a:spcBef>
                <a:spcPts val="600"/>
              </a:spcBef>
              <a:spcAft>
                <a:spcPts val="600"/>
              </a:spcAft>
              <a:buClr>
                <a:srgbClr val="FE612A"/>
              </a:buClr>
              <a:buSzPct val="80000"/>
              <a:buNone/>
            </a:pPr>
            <a:r>
              <a:rPr lang="en-US" sz="1200" dirty="0"/>
              <a:t>b. Support for the multidisciplinary team process</a:t>
            </a:r>
          </a:p>
          <a:p>
            <a:pPr marL="0" indent="0">
              <a:lnSpc>
                <a:spcPct val="150000"/>
              </a:lnSpc>
              <a:spcBef>
                <a:spcPts val="600"/>
              </a:spcBef>
              <a:spcAft>
                <a:spcPts val="600"/>
              </a:spcAft>
              <a:buClr>
                <a:srgbClr val="FE612A"/>
              </a:buClr>
              <a:buSzPct val="80000"/>
              <a:buNone/>
            </a:pPr>
            <a:r>
              <a:rPr lang="en-US" sz="1200" dirty="0"/>
              <a:t>c. </a:t>
            </a:r>
            <a:r>
              <a:rPr lang="en-US" sz="1200" dirty="0" err="1"/>
              <a:t>Prioritisation</a:t>
            </a:r>
            <a:r>
              <a:rPr lang="en-US" sz="1200" dirty="0"/>
              <a:t> of surgical treatment</a:t>
            </a:r>
          </a:p>
          <a:p>
            <a:pPr marL="0" indent="0">
              <a:lnSpc>
                <a:spcPct val="150000"/>
              </a:lnSpc>
              <a:spcBef>
                <a:spcPts val="600"/>
              </a:spcBef>
              <a:spcAft>
                <a:spcPts val="600"/>
              </a:spcAft>
              <a:buClr>
                <a:srgbClr val="FE612A"/>
              </a:buClr>
              <a:buSzPct val="80000"/>
              <a:buNone/>
            </a:pPr>
            <a:r>
              <a:rPr lang="en-US" sz="1200" dirty="0"/>
              <a:t>d. An appropriate consent process for surgery</a:t>
            </a:r>
          </a:p>
          <a:p>
            <a:pPr marL="0" indent="0">
              <a:lnSpc>
                <a:spcPct val="150000"/>
              </a:lnSpc>
              <a:spcBef>
                <a:spcPts val="600"/>
              </a:spcBef>
              <a:spcAft>
                <a:spcPts val="600"/>
              </a:spcAft>
              <a:buClr>
                <a:srgbClr val="FE612A"/>
              </a:buClr>
              <a:buSzPct val="80000"/>
              <a:buNone/>
            </a:pPr>
            <a:r>
              <a:rPr lang="en-US" sz="1200" dirty="0"/>
              <a:t>e. Pre-</a:t>
            </a:r>
            <a:r>
              <a:rPr lang="en-US" sz="1200" dirty="0" err="1"/>
              <a:t>optimisation</a:t>
            </a:r>
            <a:r>
              <a:rPr lang="en-US" sz="1200" dirty="0"/>
              <a:t>/ assessment of patients scheduled for surgery</a:t>
            </a:r>
          </a:p>
          <a:p>
            <a:pPr marL="0" indent="0">
              <a:lnSpc>
                <a:spcPct val="150000"/>
              </a:lnSpc>
              <a:spcBef>
                <a:spcPts val="600"/>
              </a:spcBef>
              <a:spcAft>
                <a:spcPts val="600"/>
              </a:spcAft>
              <a:buClr>
                <a:srgbClr val="FE612A"/>
              </a:buClr>
              <a:buSzPct val="80000"/>
              <a:buNone/>
            </a:pPr>
            <a:r>
              <a:rPr lang="en-US" sz="1200" dirty="0"/>
              <a:t>f. Medication management</a:t>
            </a:r>
          </a:p>
          <a:p>
            <a:pPr marL="0" indent="0">
              <a:lnSpc>
                <a:spcPct val="150000"/>
              </a:lnSpc>
              <a:spcBef>
                <a:spcPts val="600"/>
              </a:spcBef>
              <a:spcAft>
                <a:spcPts val="600"/>
              </a:spcAft>
              <a:buClr>
                <a:srgbClr val="FE612A"/>
              </a:buClr>
              <a:buSzPct val="80000"/>
              <a:buNone/>
            </a:pPr>
            <a:r>
              <a:rPr lang="en-US" sz="1200" dirty="0"/>
              <a:t>g. Nutritional assessments and support</a:t>
            </a:r>
          </a:p>
          <a:p>
            <a:pPr marL="0" indent="0">
              <a:lnSpc>
                <a:spcPct val="150000"/>
              </a:lnSpc>
              <a:spcBef>
                <a:spcPts val="600"/>
              </a:spcBef>
              <a:spcAft>
                <a:spcPts val="600"/>
              </a:spcAft>
              <a:buClr>
                <a:srgbClr val="FE612A"/>
              </a:buClr>
              <a:buSzPct val="80000"/>
              <a:buNone/>
            </a:pPr>
            <a:r>
              <a:rPr lang="en-US" sz="1200" dirty="0"/>
              <a:t>h. Pain management;</a:t>
            </a:r>
          </a:p>
          <a:p>
            <a:pPr marL="0" indent="0">
              <a:lnSpc>
                <a:spcPct val="150000"/>
              </a:lnSpc>
              <a:spcBef>
                <a:spcPts val="600"/>
              </a:spcBef>
              <a:spcAft>
                <a:spcPts val="600"/>
              </a:spcAft>
              <a:buClr>
                <a:srgbClr val="FE612A"/>
              </a:buClr>
              <a:buSzPct val="80000"/>
              <a:buNone/>
            </a:pPr>
            <a:r>
              <a:rPr lang="en-US" sz="1200" dirty="0" err="1"/>
              <a:t>i</a:t>
            </a:r>
            <a:r>
              <a:rPr lang="en-US" sz="1200" dirty="0"/>
              <a:t>. Psychological support</a:t>
            </a:r>
          </a:p>
          <a:p>
            <a:pPr marL="0" indent="0">
              <a:lnSpc>
                <a:spcPct val="150000"/>
              </a:lnSpc>
              <a:spcBef>
                <a:spcPts val="600"/>
              </a:spcBef>
              <a:spcAft>
                <a:spcPts val="600"/>
              </a:spcAft>
              <a:buClr>
                <a:srgbClr val="FE612A"/>
              </a:buClr>
              <a:buSzPct val="80000"/>
              <a:buNone/>
            </a:pPr>
            <a:r>
              <a:rPr lang="en-US" sz="1200" dirty="0"/>
              <a:t>j. Discharge planning</a:t>
            </a: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This recommendation aligns with the IBDUK inflammatory Bowel Disease Standards and the British Society of Gastroenterology Consensus Guidelines on the Management of Inflammatory Bowel Disease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i="1" dirty="0"/>
          </a:p>
        </p:txBody>
      </p:sp>
      <p:sp>
        <p:nvSpPr>
          <p:cNvPr id="4" name="Slide Number Placeholder 3"/>
          <p:cNvSpPr>
            <a:spLocks noGrp="1"/>
          </p:cNvSpPr>
          <p:nvPr>
            <p:ph type="sldNum" sz="quarter" idx="10"/>
          </p:nvPr>
        </p:nvSpPr>
        <p:spPr/>
        <p:txBody>
          <a:bodyPr/>
          <a:lstStyle/>
          <a:p>
            <a:fld id="{3AB4743C-8A2E-4C54-BF48-3728378717D1}" type="slidenum">
              <a:rPr lang="en-GB" smtClean="0"/>
              <a:t>20</a:t>
            </a:fld>
            <a:endParaRPr lang="en-GB"/>
          </a:p>
        </p:txBody>
      </p:sp>
    </p:spTree>
    <p:extLst>
      <p:ext uri="{BB962C8B-B14F-4D97-AF65-F5344CB8AC3E}">
        <p14:creationId xmlns:p14="http://schemas.microsoft.com/office/powerpoint/2010/main" val="8592536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0" i="1" dirty="0"/>
          </a:p>
        </p:txBody>
      </p:sp>
      <p:sp>
        <p:nvSpPr>
          <p:cNvPr id="4" name="Slide Number Placeholder 3"/>
          <p:cNvSpPr>
            <a:spLocks noGrp="1"/>
          </p:cNvSpPr>
          <p:nvPr>
            <p:ph type="sldNum" sz="quarter" idx="10"/>
          </p:nvPr>
        </p:nvSpPr>
        <p:spPr/>
        <p:txBody>
          <a:bodyPr/>
          <a:lstStyle/>
          <a:p>
            <a:fld id="{3AB4743C-8A2E-4C54-BF48-3728378717D1}" type="slidenum">
              <a:rPr lang="en-GB" smtClean="0"/>
              <a:t>21</a:t>
            </a:fld>
            <a:endParaRPr lang="en-GB"/>
          </a:p>
        </p:txBody>
      </p:sp>
    </p:spTree>
    <p:extLst>
      <p:ext uri="{BB962C8B-B14F-4D97-AF65-F5344CB8AC3E}">
        <p14:creationId xmlns:p14="http://schemas.microsoft.com/office/powerpoint/2010/main" val="4309262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0" i="1" dirty="0"/>
          </a:p>
        </p:txBody>
      </p:sp>
      <p:sp>
        <p:nvSpPr>
          <p:cNvPr id="4" name="Slide Number Placeholder 3"/>
          <p:cNvSpPr>
            <a:spLocks noGrp="1"/>
          </p:cNvSpPr>
          <p:nvPr>
            <p:ph type="sldNum" sz="quarter" idx="10"/>
          </p:nvPr>
        </p:nvSpPr>
        <p:spPr/>
        <p:txBody>
          <a:bodyPr/>
          <a:lstStyle/>
          <a:p>
            <a:fld id="{3AB4743C-8A2E-4C54-BF48-3728378717D1}" type="slidenum">
              <a:rPr lang="en-GB" smtClean="0"/>
              <a:t>22</a:t>
            </a:fld>
            <a:endParaRPr lang="en-GB"/>
          </a:p>
        </p:txBody>
      </p:sp>
    </p:spTree>
    <p:extLst>
      <p:ext uri="{BB962C8B-B14F-4D97-AF65-F5344CB8AC3E}">
        <p14:creationId xmlns:p14="http://schemas.microsoft.com/office/powerpoint/2010/main" val="26036493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www.ncepod.org.uk/2023crohns.html</a:t>
            </a:r>
          </a:p>
        </p:txBody>
      </p:sp>
      <p:sp>
        <p:nvSpPr>
          <p:cNvPr id="4" name="Slide Number Placeholder 3"/>
          <p:cNvSpPr>
            <a:spLocks noGrp="1"/>
          </p:cNvSpPr>
          <p:nvPr>
            <p:ph type="sldNum" sz="quarter" idx="5"/>
          </p:nvPr>
        </p:nvSpPr>
        <p:spPr/>
        <p:txBody>
          <a:bodyPr/>
          <a:lstStyle/>
          <a:p>
            <a:fld id="{3AB4743C-8A2E-4C54-BF48-3728378717D1}" type="slidenum">
              <a:rPr lang="en-GB" smtClean="0"/>
              <a:t>24</a:t>
            </a:fld>
            <a:endParaRPr lang="en-GB"/>
          </a:p>
        </p:txBody>
      </p:sp>
    </p:spTree>
    <p:extLst>
      <p:ext uri="{BB962C8B-B14F-4D97-AF65-F5344CB8AC3E}">
        <p14:creationId xmlns:p14="http://schemas.microsoft.com/office/powerpoint/2010/main" val="3305599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Crohn’s disease ICD10 codes: </a:t>
            </a:r>
            <a:r>
              <a:rPr lang="en-US" sz="1200" b="0" i="0" u="none" strike="noStrike" baseline="0" dirty="0">
                <a:solidFill>
                  <a:srgbClr val="000000"/>
                </a:solidFill>
                <a:latin typeface="Calibri" panose="020F0502020204030204" pitchFamily="34" charset="0"/>
              </a:rPr>
              <a:t>K50-50.9.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Calibri" panose="020F0502020204030204" pitchFamily="34" charset="0"/>
              </a:rPr>
              <a:t>OPCS codes: G58-G83 or H01-H6</a:t>
            </a:r>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a:p>
            <a:r>
              <a:rPr lang="en-GB" sz="1800" b="1" i="0" u="none" strike="noStrike" baseline="0" dirty="0">
                <a:solidFill>
                  <a:srgbClr val="000000"/>
                </a:solidFill>
                <a:latin typeface="Calibri" panose="020F0502020204030204" pitchFamily="34" charset="0"/>
              </a:rPr>
              <a:t>Exclusion criteria </a:t>
            </a:r>
            <a:endParaRPr lang="en-GB" sz="1800" b="0" i="0" u="none" strike="noStrike" baseline="0" dirty="0">
              <a:solidFill>
                <a:srgbClr val="000000"/>
              </a:solidFill>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Patients who did not have Crohn’s disease or whose surgery did not relate to their Crohn’s disease. </a:t>
            </a: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3</a:t>
            </a:fld>
            <a:endParaRPr lang="en-GB"/>
          </a:p>
        </p:txBody>
      </p:sp>
    </p:spTree>
    <p:extLst>
      <p:ext uri="{BB962C8B-B14F-4D97-AF65-F5344CB8AC3E}">
        <p14:creationId xmlns:p14="http://schemas.microsoft.com/office/powerpoint/2010/main" val="4041467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Clinical data</a:t>
            </a:r>
          </a:p>
          <a:p>
            <a:pPr algn="l"/>
            <a:r>
              <a:rPr lang="en-GB" b="0" dirty="0"/>
              <a:t>In total 2,069 patients were identified as meeting the study inclusion criteria. 923 patients were selected for inclusion in this study. </a:t>
            </a:r>
            <a:r>
              <a:rPr lang="en-US" sz="1800" b="0" i="0" u="none" strike="noStrike" baseline="0" dirty="0">
                <a:solidFill>
                  <a:srgbClr val="000000"/>
                </a:solidFill>
                <a:latin typeface="Calibri" panose="020F0502020204030204" pitchFamily="34" charset="0"/>
              </a:rPr>
              <a:t>Analysis was undertaken on questionnaires from 553 clinicians and 414 sets of case notes, </a:t>
            </a:r>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Organisational questionnaires were also received from </a:t>
            </a:r>
            <a:r>
              <a:rPr lang="en-GB" sz="1800" b="0" i="0" u="none" strike="noStrike" baseline="0" dirty="0">
                <a:solidFill>
                  <a:srgbClr val="000000"/>
                </a:solidFill>
                <a:latin typeface="Calibri" panose="020F0502020204030204" pitchFamily="34" charset="0"/>
              </a:rPr>
              <a:t>138/210 (65.7%) participating hospitals.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i="0" u="none" strike="noStrike" baseline="0" dirty="0">
              <a:solidFill>
                <a:srgbClr val="000000"/>
              </a:solidFill>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baseline="0" dirty="0">
                <a:solidFill>
                  <a:srgbClr val="000000"/>
                </a:solidFill>
                <a:latin typeface="Calibri" panose="020F0502020204030204" pitchFamily="34" charset="0"/>
              </a:rPr>
              <a:t>A total of 316 patient surveys were completed providing qualitative data. </a:t>
            </a:r>
            <a:endParaRPr lang="en-GB" b="0" dirty="0"/>
          </a:p>
        </p:txBody>
      </p:sp>
      <p:sp>
        <p:nvSpPr>
          <p:cNvPr id="4" name="Slide Number Placeholder 3"/>
          <p:cNvSpPr>
            <a:spLocks noGrp="1"/>
          </p:cNvSpPr>
          <p:nvPr>
            <p:ph type="sldNum" sz="quarter" idx="10"/>
          </p:nvPr>
        </p:nvSpPr>
        <p:spPr/>
        <p:txBody>
          <a:bodyPr/>
          <a:lstStyle/>
          <a:p>
            <a:fld id="{3AB4743C-8A2E-4C54-BF48-3728378717D1}" type="slidenum">
              <a:rPr lang="en-GB" smtClean="0"/>
              <a:t>4</a:t>
            </a:fld>
            <a:endParaRPr lang="en-GB"/>
          </a:p>
        </p:txBody>
      </p:sp>
    </p:spTree>
    <p:extLst>
      <p:ext uri="{BB962C8B-B14F-4D97-AF65-F5344CB8AC3E}">
        <p14:creationId xmlns:p14="http://schemas.microsoft.com/office/powerpoint/2010/main" val="1864072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211D1E"/>
                </a:solidFill>
                <a:latin typeface="Humanist 77 7 BT"/>
              </a:rPr>
              <a:t>The case reviewers assessed the overall quality of care for each case reviewed.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baseline="0" dirty="0">
              <a:solidFill>
                <a:srgbClr val="211D1E"/>
              </a:solidFill>
              <a:latin typeface="Humanist 77 7 B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baseline="0" dirty="0">
                <a:solidFill>
                  <a:srgbClr val="000000"/>
                </a:solidFill>
                <a:latin typeface="Calibri" panose="020F0502020204030204" pitchFamily="34" charset="0"/>
              </a:rPr>
              <a:t>In total, 190/414 (45.9%) cases were assessed as good practice, room for improvement in clinical care in 138/414 (33.3%) cases and in </a:t>
            </a:r>
            <a:r>
              <a:rPr lang="en-US" sz="1800" b="0" i="0" u="none" strike="noStrike" baseline="0" dirty="0" err="1">
                <a:solidFill>
                  <a:srgbClr val="000000"/>
                </a:solidFill>
                <a:latin typeface="Calibri" panose="020F0502020204030204" pitchFamily="34" charset="0"/>
              </a:rPr>
              <a:t>organisational</a:t>
            </a:r>
            <a:r>
              <a:rPr lang="en-US" sz="1800" b="0" i="0" u="none" strike="noStrike" baseline="0" dirty="0">
                <a:solidFill>
                  <a:srgbClr val="000000"/>
                </a:solidFill>
                <a:latin typeface="Calibri" panose="020F0502020204030204" pitchFamily="34" charset="0"/>
              </a:rPr>
              <a:t> factors in 113/414 (27.3%) cases.</a:t>
            </a:r>
            <a:endParaRPr lang="en-US" sz="1200" b="0" i="0" u="none" strike="noStrike" baseline="0" dirty="0">
              <a:solidFill>
                <a:srgbClr val="211D1E"/>
              </a:solidFill>
              <a:latin typeface="Humanist 77 7 BT"/>
            </a:endParaRPr>
          </a:p>
        </p:txBody>
      </p:sp>
      <p:sp>
        <p:nvSpPr>
          <p:cNvPr id="4" name="Slide Number Placeholder 3"/>
          <p:cNvSpPr>
            <a:spLocks noGrp="1"/>
          </p:cNvSpPr>
          <p:nvPr>
            <p:ph type="sldNum" sz="quarter" idx="10"/>
          </p:nvPr>
        </p:nvSpPr>
        <p:spPr/>
        <p:txBody>
          <a:bodyPr/>
          <a:lstStyle/>
          <a:p>
            <a:fld id="{3AB4743C-8A2E-4C54-BF48-3728378717D1}" type="slidenum">
              <a:rPr lang="en-GB" smtClean="0"/>
              <a:t>5</a:t>
            </a:fld>
            <a:endParaRPr lang="en-GB"/>
          </a:p>
        </p:txBody>
      </p:sp>
    </p:spTree>
    <p:extLst>
      <p:ext uri="{BB962C8B-B14F-4D97-AF65-F5344CB8AC3E}">
        <p14:creationId xmlns:p14="http://schemas.microsoft.com/office/powerpoint/2010/main" val="73092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Supporting evidence:</a:t>
            </a:r>
          </a:p>
          <a:p>
            <a:pPr algn="l"/>
            <a:r>
              <a:rPr lang="en-GB" dirty="0"/>
              <a:t>The reviewers found evidence of psychological support across the care pathway in just 30/332 (9.0%) </a:t>
            </a:r>
            <a:r>
              <a:rPr lang="en-US" sz="1800" b="0" i="0" u="none" strike="noStrike" baseline="0" dirty="0">
                <a:solidFill>
                  <a:srgbClr val="AA0904"/>
                </a:solidFill>
                <a:latin typeface="Calibri" panose="020F0502020204030204" pitchFamily="34" charset="0"/>
              </a:rPr>
              <a:t>cases reviewed, even though patients had undergone major surgery. </a:t>
            </a:r>
          </a:p>
          <a:p>
            <a:pPr algn="l"/>
            <a:endParaRPr lang="en-US" sz="1800" b="0" i="0" u="none" strike="noStrike" baseline="0" dirty="0">
              <a:solidFill>
                <a:srgbClr val="AA0904"/>
              </a:solidFill>
              <a:latin typeface="Calibri" panose="020F0502020204030204" pitchFamily="34" charset="0"/>
            </a:endParaRPr>
          </a:p>
          <a:p>
            <a:r>
              <a:rPr lang="en-US" sz="1800" b="0" i="0" u="none" strike="noStrike" baseline="0" dirty="0">
                <a:solidFill>
                  <a:srgbClr val="AA0904"/>
                </a:solidFill>
                <a:latin typeface="Calibri" panose="020F0502020204030204" pitchFamily="34" charset="0"/>
              </a:rPr>
              <a:t>Services that the patients would have liked but did not receive included psychological support (132/310; 42.6%) and dietetic support (108/310; 34.8%). </a:t>
            </a:r>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6</a:t>
            </a:fld>
            <a:endParaRPr lang="en-GB"/>
          </a:p>
        </p:txBody>
      </p:sp>
    </p:spTree>
    <p:extLst>
      <p:ext uri="{BB962C8B-B14F-4D97-AF65-F5344CB8AC3E}">
        <p14:creationId xmlns:p14="http://schemas.microsoft.com/office/powerpoint/2010/main" val="1356056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Supporting evidence:</a:t>
            </a:r>
            <a:endParaRPr lang="en-GB" sz="1800" b="0" i="0" u="none" strike="noStrike" baseline="0" dirty="0">
              <a:solidFill>
                <a:srgbClr val="000000"/>
              </a:solidFill>
              <a:latin typeface="Calibri" panose="020F0502020204030204" pitchFamily="34" charset="0"/>
            </a:endParaRPr>
          </a:p>
          <a:p>
            <a:r>
              <a:rPr lang="en-US" sz="1800" b="0" i="0" u="none" strike="noStrike" baseline="0" dirty="0">
                <a:solidFill>
                  <a:srgbClr val="AA0904"/>
                </a:solidFill>
                <a:latin typeface="Calibri" panose="020F0502020204030204" pitchFamily="34" charset="0"/>
              </a:rPr>
              <a:t>253/414 (61.1%) patients were taking medications for their Crohn’s disease, and of these, complications or side effects of the medication were recorded in 38/253 (15.0%). </a:t>
            </a:r>
          </a:p>
          <a:p>
            <a:endParaRPr lang="en-US" sz="1800" b="0" i="0" u="none" strike="noStrike" baseline="0" dirty="0">
              <a:solidFill>
                <a:srgbClr val="AA0904"/>
              </a:solidFill>
              <a:latin typeface="Calibri" panose="020F0502020204030204" pitchFamily="34" charset="0"/>
            </a:endParaRPr>
          </a:p>
          <a:p>
            <a:r>
              <a:rPr lang="en-US" sz="1800" b="0" i="0" u="none" strike="noStrike" baseline="0" dirty="0">
                <a:solidFill>
                  <a:srgbClr val="AA0904"/>
                </a:solidFill>
                <a:latin typeface="Calibri" panose="020F0502020204030204" pitchFamily="34" charset="0"/>
              </a:rPr>
              <a:t>There was room for improvement in the management of medication for 45/222 (20.3%) patients e.g. the use of prophylaxis (15) and/or a delay in starting/reviewing medication (10). </a:t>
            </a:r>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7</a:t>
            </a:fld>
            <a:endParaRPr lang="en-GB"/>
          </a:p>
        </p:txBody>
      </p:sp>
    </p:spTree>
    <p:extLst>
      <p:ext uri="{BB962C8B-B14F-4D97-AF65-F5344CB8AC3E}">
        <p14:creationId xmlns:p14="http://schemas.microsoft.com/office/powerpoint/2010/main" val="32717788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Supporting evidence:</a:t>
            </a:r>
          </a:p>
          <a:p>
            <a:r>
              <a:rPr lang="en-US" sz="1800" b="0" i="0" u="none" strike="noStrike" baseline="0" dirty="0">
                <a:solidFill>
                  <a:srgbClr val="AA0904"/>
                </a:solidFill>
                <a:latin typeface="Calibri" panose="020F0502020204030204" pitchFamily="34" charset="0"/>
              </a:rPr>
              <a:t>Reviewers reported that referral for a colorectal surgical opinion should have occurred earlier in 41/218 (18.8%) patients. </a:t>
            </a:r>
          </a:p>
          <a:p>
            <a:endParaRPr lang="en-US" sz="1800" b="0" i="0" u="none" strike="noStrike" baseline="0" dirty="0">
              <a:solidFill>
                <a:srgbClr val="AA0904"/>
              </a:solidFill>
              <a:latin typeface="Calibri" panose="020F0502020204030204" pitchFamily="34" charset="0"/>
            </a:endParaRPr>
          </a:p>
          <a:p>
            <a:r>
              <a:rPr lang="en-US" sz="1800" b="0" i="0" u="none" strike="noStrike" baseline="0" dirty="0">
                <a:solidFill>
                  <a:srgbClr val="AA0904"/>
                </a:solidFill>
                <a:latin typeface="Calibri" panose="020F0502020204030204" pitchFamily="34" charset="0"/>
              </a:rPr>
              <a:t>56/278 (20.1%) patients, identified in the reviews, encountered more than one delay in the elective surgery pathway and 14/34 patients had adverse outcomes due to complications and the need for a stoma. </a:t>
            </a:r>
            <a:endParaRPr lang="en-GB" b="1" dirty="0"/>
          </a:p>
        </p:txBody>
      </p:sp>
      <p:sp>
        <p:nvSpPr>
          <p:cNvPr id="4" name="Slide Number Placeholder 3"/>
          <p:cNvSpPr>
            <a:spLocks noGrp="1"/>
          </p:cNvSpPr>
          <p:nvPr>
            <p:ph type="sldNum" sz="quarter" idx="5"/>
          </p:nvPr>
        </p:nvSpPr>
        <p:spPr/>
        <p:txBody>
          <a:bodyPr/>
          <a:lstStyle/>
          <a:p>
            <a:fld id="{3AB4743C-8A2E-4C54-BF48-3728378717D1}" type="slidenum">
              <a:rPr lang="en-GB" smtClean="0"/>
              <a:t>8</a:t>
            </a:fld>
            <a:endParaRPr lang="en-GB"/>
          </a:p>
        </p:txBody>
      </p:sp>
    </p:spTree>
    <p:extLst>
      <p:ext uri="{BB962C8B-B14F-4D97-AF65-F5344CB8AC3E}">
        <p14:creationId xmlns:p14="http://schemas.microsoft.com/office/powerpoint/2010/main" val="3779540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Supporting evidence:</a:t>
            </a:r>
          </a:p>
          <a:p>
            <a:r>
              <a:rPr lang="en-US" sz="1800" b="0" i="0" u="none" strike="noStrike" baseline="0" dirty="0">
                <a:solidFill>
                  <a:srgbClr val="AA0904"/>
                </a:solidFill>
                <a:latin typeface="Calibri" panose="020F0502020204030204" pitchFamily="34" charset="0"/>
              </a:rPr>
              <a:t>128/301 (42.5%) patients waited more than 18 weeks (126 days) before their operation was carried out (unknown for 63) and 30/311 (10.0%) patients waited more than six months for surgery. </a:t>
            </a:r>
          </a:p>
          <a:p>
            <a:pPr algn="l"/>
            <a:endParaRPr lang="en-GB" sz="1800" b="0" i="0" u="none" strike="noStrike" baseline="0" dirty="0">
              <a:solidFill>
                <a:srgbClr val="000000"/>
              </a:solidFill>
              <a:latin typeface="Calibri" panose="020F0502020204030204" pitchFamily="34" charset="0"/>
            </a:endParaRPr>
          </a:p>
          <a:p>
            <a:r>
              <a:rPr lang="en-US" sz="1800" b="0" i="0" u="none" strike="noStrike" baseline="0" dirty="0">
                <a:solidFill>
                  <a:srgbClr val="AA0904"/>
                </a:solidFill>
                <a:latin typeface="Calibri" panose="020F0502020204030204" pitchFamily="34" charset="0"/>
              </a:rPr>
              <a:t>Only 18/138 (13.0%) hospitals reported local targets in place for the scheduling of Crohn’s disease surgery.</a:t>
            </a:r>
            <a:endParaRPr lang="en-GB" b="1" dirty="0"/>
          </a:p>
        </p:txBody>
      </p:sp>
      <p:sp>
        <p:nvSpPr>
          <p:cNvPr id="4" name="Slide Number Placeholder 3"/>
          <p:cNvSpPr>
            <a:spLocks noGrp="1"/>
          </p:cNvSpPr>
          <p:nvPr>
            <p:ph type="sldNum" sz="quarter" idx="5"/>
          </p:nvPr>
        </p:nvSpPr>
        <p:spPr/>
        <p:txBody>
          <a:bodyPr/>
          <a:lstStyle/>
          <a:p>
            <a:fld id="{3AB4743C-8A2E-4C54-BF48-3728378717D1}" type="slidenum">
              <a:rPr lang="en-GB" smtClean="0"/>
              <a:t>9</a:t>
            </a:fld>
            <a:endParaRPr lang="en-GB"/>
          </a:p>
        </p:txBody>
      </p:sp>
    </p:spTree>
    <p:extLst>
      <p:ext uri="{BB962C8B-B14F-4D97-AF65-F5344CB8AC3E}">
        <p14:creationId xmlns:p14="http://schemas.microsoft.com/office/powerpoint/2010/main" val="3568126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12/07/2023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511225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12/07/2023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36895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12/07/2023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988794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12/07/2023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7839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AC31A7-2C2A-4249-BA13-70ADB2AF4016}" type="datetimeFigureOut">
              <a:rPr lang="en-GB" smtClean="0"/>
              <a:t>12/07/2023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13782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CAC31A7-2C2A-4249-BA13-70ADB2AF4016}" type="datetimeFigureOut">
              <a:rPr lang="en-GB" smtClean="0"/>
              <a:t>12/07/2023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81892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CAC31A7-2C2A-4249-BA13-70ADB2AF4016}" type="datetimeFigureOut">
              <a:rPr lang="en-GB" smtClean="0"/>
              <a:t>12/07/2023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367369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CAC31A7-2C2A-4249-BA13-70ADB2AF4016}" type="datetimeFigureOut">
              <a:rPr lang="en-GB" smtClean="0"/>
              <a:t>12/07/2023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776604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AC31A7-2C2A-4249-BA13-70ADB2AF4016}" type="datetimeFigureOut">
              <a:rPr lang="en-GB" smtClean="0"/>
              <a:t>12/07/2023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22023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12/07/2023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49454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12/07/2023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220894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C31A7-2C2A-4249-BA13-70ADB2AF4016}" type="datetimeFigureOut">
              <a:rPr lang="en-GB" smtClean="0"/>
              <a:t>12/07/2023</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AB70E-E51A-431D-9F9D-DA68C0BB61A2}" type="slidenum">
              <a:rPr lang="en-GB" smtClean="0"/>
              <a:t>‹#›</a:t>
            </a:fld>
            <a:endParaRPr lang="en-GB"/>
          </a:p>
        </p:txBody>
      </p:sp>
    </p:spTree>
    <p:extLst>
      <p:ext uri="{BB962C8B-B14F-4D97-AF65-F5344CB8AC3E}">
        <p14:creationId xmlns:p14="http://schemas.microsoft.com/office/powerpoint/2010/main" val="4048208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ncepod.org.uk/2023crohnsdisease.html"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0766" y="1588167"/>
            <a:ext cx="7772400" cy="1564107"/>
          </a:xfrm>
        </p:spPr>
        <p:txBody>
          <a:bodyPr>
            <a:normAutofit/>
          </a:bodyPr>
          <a:lstStyle/>
          <a:p>
            <a:r>
              <a:rPr lang="en-GB" sz="2200" dirty="0">
                <a:latin typeface="+mn-lt"/>
              </a:rPr>
              <a:t>A </a:t>
            </a:r>
            <a:r>
              <a:rPr lang="en-US" sz="2200" dirty="0">
                <a:latin typeface="+mn-lt"/>
              </a:rPr>
              <a:t>review of the care provided to patients aged 16 and over with a diagnosis of Crohn’s disease who underwent a surgical procedure</a:t>
            </a:r>
            <a:endParaRPr lang="en-GB" sz="2200" dirty="0">
              <a:latin typeface="+mn-lt"/>
            </a:endParaRPr>
          </a:p>
        </p:txBody>
      </p:sp>
      <p:sp>
        <p:nvSpPr>
          <p:cNvPr id="3" name="Subtitle 2"/>
          <p:cNvSpPr>
            <a:spLocks noGrp="1"/>
          </p:cNvSpPr>
          <p:nvPr>
            <p:ph type="subTitle" idx="1"/>
          </p:nvPr>
        </p:nvSpPr>
        <p:spPr>
          <a:xfrm>
            <a:off x="1348284" y="4352379"/>
            <a:ext cx="6858000" cy="1655762"/>
          </a:xfrm>
        </p:spPr>
        <p:txBody>
          <a:bodyPr>
            <a:normAutofit/>
          </a:bodyPr>
          <a:lstStyle/>
          <a:p>
            <a:r>
              <a:rPr lang="en-GB" sz="4000" dirty="0"/>
              <a:t>Key messages and  recommendations</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37" y="105941"/>
            <a:ext cx="3297356" cy="1108497"/>
          </a:xfrm>
          <a:prstGeom prst="rect">
            <a:avLst/>
          </a:prstGeom>
        </p:spPr>
      </p:pic>
      <p:sp>
        <p:nvSpPr>
          <p:cNvPr id="4" name="Title 1">
            <a:extLst>
              <a:ext uri="{FF2B5EF4-FFF2-40B4-BE49-F238E27FC236}">
                <a16:creationId xmlns:a16="http://schemas.microsoft.com/office/drawing/2014/main" id="{5E5E448E-93EF-016D-D48E-C33D33003CBD}"/>
              </a:ext>
            </a:extLst>
          </p:cNvPr>
          <p:cNvSpPr txBox="1">
            <a:spLocks/>
          </p:cNvSpPr>
          <p:nvPr/>
        </p:nvSpPr>
        <p:spPr>
          <a:xfrm>
            <a:off x="3719594" y="142264"/>
            <a:ext cx="4658532" cy="103584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800" b="1" dirty="0">
                <a:latin typeface="+mn-lt"/>
              </a:rPr>
              <a:t>Making the Cut?</a:t>
            </a:r>
            <a:endParaRPr lang="en-GB" sz="2400" dirty="0">
              <a:latin typeface="+mn-lt"/>
            </a:endParaRPr>
          </a:p>
        </p:txBody>
      </p:sp>
    </p:spTree>
    <p:extLst>
      <p:ext uri="{BB962C8B-B14F-4D97-AF65-F5344CB8AC3E}">
        <p14:creationId xmlns:p14="http://schemas.microsoft.com/office/powerpoint/2010/main" val="652546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825"/>
            <a:ext cx="7886700" cy="4351338"/>
          </a:xfrm>
        </p:spPr>
        <p:txBody>
          <a:bodyPr>
            <a:normAutofit/>
          </a:bodyPr>
          <a:lstStyle/>
          <a:p>
            <a:pPr marL="0" indent="0">
              <a:buNone/>
            </a:pPr>
            <a:r>
              <a:rPr lang="en-GB" sz="2400" b="1" i="1" dirty="0"/>
              <a:t>Make sure that the handover of carer from the surgical team to the medical team is robust.</a:t>
            </a:r>
          </a:p>
          <a:p>
            <a:pPr marL="0" indent="0">
              <a:buNone/>
            </a:pPr>
            <a:endParaRPr lang="en-GB" sz="2400" b="1" i="1" dirty="0"/>
          </a:p>
          <a:p>
            <a:pPr marL="0" indent="0">
              <a:buNone/>
            </a:pPr>
            <a:r>
              <a:rPr lang="en-GB" sz="2400" dirty="0"/>
              <a:t>Early involvement by the inflammatory bowel disease team would promote joined up care after surgery.</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(5)</a:t>
            </a:r>
          </a:p>
        </p:txBody>
      </p:sp>
    </p:spTree>
    <p:extLst>
      <p:ext uri="{BB962C8B-B14F-4D97-AF65-F5344CB8AC3E}">
        <p14:creationId xmlns:p14="http://schemas.microsoft.com/office/powerpoint/2010/main" val="3417492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3508" y="584775"/>
            <a:ext cx="8456984" cy="5956301"/>
          </a:xfrm>
        </p:spPr>
        <p:txBody>
          <a:bodyPr vert="horz" lIns="91440" tIns="45720" rIns="91440" bIns="45720" rtlCol="0">
            <a:normAutofit/>
          </a:bodyPr>
          <a:lstStyle/>
          <a:p>
            <a:pPr marL="0" indent="0">
              <a:lnSpc>
                <a:spcPct val="150000"/>
              </a:lnSpc>
              <a:spcBef>
                <a:spcPts val="600"/>
              </a:spcBef>
              <a:spcAft>
                <a:spcPts val="600"/>
              </a:spcAft>
              <a:buClr>
                <a:srgbClr val="DE00A4"/>
              </a:buClr>
              <a:buSzPct val="80000"/>
              <a:buNone/>
            </a:pPr>
            <a:r>
              <a:rPr lang="en-US" sz="2600" dirty="0"/>
              <a:t>Ensure that all patients with Crohn’s disease can access the holistic care they need. </a:t>
            </a:r>
          </a:p>
          <a:p>
            <a:pPr marL="0" indent="0">
              <a:lnSpc>
                <a:spcPct val="150000"/>
              </a:lnSpc>
              <a:spcBef>
                <a:spcPts val="600"/>
              </a:spcBef>
              <a:spcAft>
                <a:spcPts val="600"/>
              </a:spcAft>
              <a:buClr>
                <a:srgbClr val="DE00A4"/>
              </a:buClr>
              <a:buSzPct val="80000"/>
              <a:buNone/>
            </a:pPr>
            <a:r>
              <a:rPr lang="en-US" sz="2600" dirty="0"/>
              <a:t>A patient passport that </a:t>
            </a:r>
            <a:r>
              <a:rPr lang="en-US" sz="2600" dirty="0" err="1"/>
              <a:t>summarises</a:t>
            </a:r>
            <a:r>
              <a:rPr lang="en-US" sz="2600" dirty="0"/>
              <a:t> the patient’s care may help and could include information on the aspects listed above.</a:t>
            </a:r>
          </a:p>
          <a:p>
            <a:pPr marL="0" indent="0">
              <a:lnSpc>
                <a:spcPct val="150000"/>
              </a:lnSpc>
              <a:spcBef>
                <a:spcPts val="600"/>
              </a:spcBef>
              <a:spcAft>
                <a:spcPts val="600"/>
              </a:spcAft>
              <a:buClr>
                <a:srgbClr val="DE00A4"/>
              </a:buClr>
              <a:buSzPct val="80000"/>
              <a:buNone/>
            </a:pPr>
            <a:r>
              <a:rPr lang="en-US" sz="2000" b="1" i="1" dirty="0"/>
              <a:t>Primary target audience: </a:t>
            </a:r>
            <a:r>
              <a:rPr lang="en-US" sz="2000" i="1" dirty="0"/>
              <a:t>Clinical directors for gastroenterology and clinical directors for colorectal/gastrointestinal surgery.</a:t>
            </a:r>
          </a:p>
          <a:p>
            <a:pPr marL="0" indent="0">
              <a:lnSpc>
                <a:spcPct val="150000"/>
              </a:lnSpc>
              <a:spcBef>
                <a:spcPts val="600"/>
              </a:spcBef>
              <a:spcAft>
                <a:spcPts val="600"/>
              </a:spcAft>
              <a:buClr>
                <a:srgbClr val="DE00A4"/>
              </a:buClr>
              <a:buSzPct val="80000"/>
              <a:buNone/>
            </a:pPr>
            <a:r>
              <a:rPr lang="en-US" sz="2000" b="1" i="1" dirty="0"/>
              <a:t>Supported by: </a:t>
            </a:r>
            <a:r>
              <a:rPr lang="en-US" sz="2000" i="1" dirty="0"/>
              <a:t>All members of the multidisciplinary team caring for patients with Crohn’s disease.</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Recommendation 1</a:t>
            </a:r>
          </a:p>
        </p:txBody>
      </p:sp>
    </p:spTree>
    <p:extLst>
      <p:ext uri="{BB962C8B-B14F-4D97-AF65-F5344CB8AC3E}">
        <p14:creationId xmlns:p14="http://schemas.microsoft.com/office/powerpoint/2010/main" val="1334085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816" y="584775"/>
            <a:ext cx="8859184" cy="6019910"/>
          </a:xfrm>
        </p:spPr>
        <p:txBody>
          <a:bodyPr vert="horz" lIns="91440" tIns="45720" rIns="91440" bIns="45720" rtlCol="0">
            <a:normAutofit fontScale="25000" lnSpcReduction="20000"/>
          </a:bodyPr>
          <a:lstStyle/>
          <a:p>
            <a:pPr marL="0" marR="0" lvl="0" indent="0" algn="l" defTabSz="914400" rtl="0" eaLnBrk="1" fontAlgn="auto" latinLnBrk="0" hangingPunct="1">
              <a:lnSpc>
                <a:spcPct val="150000"/>
              </a:lnSpc>
              <a:spcBef>
                <a:spcPts val="600"/>
              </a:spcBef>
              <a:spcAft>
                <a:spcPts val="600"/>
              </a:spcAft>
              <a:buClr>
                <a:srgbClr val="DE00A4"/>
              </a:buClr>
              <a:buSzPct val="80000"/>
              <a:buFont typeface="Arial" panose="020B0604020202020204" pitchFamily="34" charset="0"/>
              <a:buNone/>
              <a:tabLst/>
              <a:defRPr/>
            </a:pPr>
            <a:r>
              <a:rPr kumimoji="0" lang="en-US" sz="9600" u="none" strike="noStrike" kern="1200" cap="none" spc="-100" normalizeH="0" baseline="0" noProof="0" dirty="0" err="1">
                <a:ln>
                  <a:noFill/>
                </a:ln>
                <a:solidFill>
                  <a:prstClr val="black"/>
                </a:solidFill>
                <a:effectLst/>
                <a:uLnTx/>
                <a:uFillTx/>
                <a:latin typeface="Calibri" panose="020F0502020204030204"/>
                <a:ea typeface="+mn-ea"/>
                <a:cs typeface="+mn-cs"/>
              </a:rPr>
              <a:t>Optimise</a:t>
            </a:r>
            <a:r>
              <a:rPr kumimoji="0" lang="en-US" sz="9600" u="none" strike="noStrike" kern="1200" cap="none" spc="-100" normalizeH="0" baseline="0" noProof="0" dirty="0">
                <a:ln>
                  <a:noFill/>
                </a:ln>
                <a:solidFill>
                  <a:prstClr val="black"/>
                </a:solidFill>
                <a:effectLst/>
                <a:uLnTx/>
                <a:uFillTx/>
                <a:latin typeface="Calibri" panose="020F0502020204030204"/>
                <a:ea typeface="+mn-ea"/>
                <a:cs typeface="+mn-cs"/>
              </a:rPr>
              <a:t> medications for patients with Crohn’s disease. This should include review of:</a:t>
            </a:r>
          </a:p>
          <a:p>
            <a:pPr marL="363538" marR="0" lvl="0" indent="0" algn="l" defTabSz="914400" rtl="0" eaLnBrk="1" fontAlgn="auto" latinLnBrk="0" hangingPunct="1">
              <a:lnSpc>
                <a:spcPct val="120000"/>
              </a:lnSpc>
              <a:spcBef>
                <a:spcPts val="600"/>
              </a:spcBef>
              <a:spcAft>
                <a:spcPts val="600"/>
              </a:spcAft>
              <a:buClr>
                <a:srgbClr val="DE00A4"/>
              </a:buClr>
              <a:buSzPct val="80000"/>
              <a:buFont typeface="Arial" panose="020B0604020202020204" pitchFamily="34" charset="0"/>
              <a:buNone/>
              <a:tabLst/>
              <a:defRPr/>
            </a:pPr>
            <a:r>
              <a:rPr kumimoji="0" lang="en-US" sz="7200" u="none" strike="noStrike" kern="1200" cap="none" spc="-100" normalizeH="0" baseline="0" noProof="0" dirty="0">
                <a:ln>
                  <a:noFill/>
                </a:ln>
                <a:solidFill>
                  <a:prstClr val="black"/>
                </a:solidFill>
                <a:effectLst/>
                <a:uLnTx/>
                <a:uFillTx/>
                <a:latin typeface="Calibri" panose="020F0502020204030204"/>
                <a:ea typeface="+mn-ea"/>
                <a:cs typeface="+mn-cs"/>
              </a:rPr>
              <a:t>a. The prescription and/or discontinuation of steroids, biologics and immunomodulators</a:t>
            </a:r>
          </a:p>
          <a:p>
            <a:pPr marL="363538" marR="0" lvl="0" indent="0" algn="l" defTabSz="914400" rtl="0" eaLnBrk="1" fontAlgn="auto" latinLnBrk="0" hangingPunct="1">
              <a:lnSpc>
                <a:spcPct val="120000"/>
              </a:lnSpc>
              <a:spcBef>
                <a:spcPts val="600"/>
              </a:spcBef>
              <a:spcAft>
                <a:spcPts val="600"/>
              </a:spcAft>
              <a:buClr>
                <a:srgbClr val="DE00A4"/>
              </a:buClr>
              <a:buSzPct val="80000"/>
              <a:buFont typeface="Arial" panose="020B0604020202020204" pitchFamily="34" charset="0"/>
              <a:buNone/>
              <a:tabLst/>
              <a:defRPr/>
            </a:pPr>
            <a:r>
              <a:rPr kumimoji="0" lang="en-US" sz="7200" u="none" strike="noStrike" kern="1200" cap="none" spc="-100" normalizeH="0" baseline="0" noProof="0" dirty="0">
                <a:ln>
                  <a:noFill/>
                </a:ln>
                <a:solidFill>
                  <a:prstClr val="black"/>
                </a:solidFill>
                <a:effectLst/>
                <a:uLnTx/>
                <a:uFillTx/>
                <a:latin typeface="Calibri" panose="020F0502020204030204"/>
                <a:ea typeface="+mn-ea"/>
                <a:cs typeface="+mn-cs"/>
              </a:rPr>
              <a:t>b. The use of steroids, with specific reference to bone protection, and when to use proton pump inhibitors (PPIs)</a:t>
            </a:r>
          </a:p>
          <a:p>
            <a:pPr marL="363538" marR="0" lvl="0" indent="0" algn="l" defTabSz="914400" rtl="0" eaLnBrk="1" fontAlgn="auto" latinLnBrk="0" hangingPunct="1">
              <a:lnSpc>
                <a:spcPct val="120000"/>
              </a:lnSpc>
              <a:spcBef>
                <a:spcPts val="600"/>
              </a:spcBef>
              <a:spcAft>
                <a:spcPts val="600"/>
              </a:spcAft>
              <a:buClr>
                <a:srgbClr val="DE00A4"/>
              </a:buClr>
              <a:buSzPct val="80000"/>
              <a:buFont typeface="Arial" panose="020B0604020202020204" pitchFamily="34" charset="0"/>
              <a:buNone/>
              <a:tabLst/>
              <a:defRPr/>
            </a:pPr>
            <a:r>
              <a:rPr kumimoji="0" lang="en-US" sz="7200" u="none" strike="noStrike" kern="1200" cap="none" spc="-100" normalizeH="0" baseline="0" noProof="0" dirty="0">
                <a:ln>
                  <a:noFill/>
                </a:ln>
                <a:solidFill>
                  <a:prstClr val="black"/>
                </a:solidFill>
                <a:effectLst/>
                <a:uLnTx/>
                <a:uFillTx/>
                <a:latin typeface="Calibri" panose="020F0502020204030204"/>
                <a:ea typeface="+mn-ea"/>
                <a:cs typeface="+mn-cs"/>
              </a:rPr>
              <a:t>c. The provision of a steroid treatment card for all patients receiving steroids for more than three weeks*</a:t>
            </a:r>
          </a:p>
          <a:p>
            <a:pPr marL="363538" marR="0" lvl="0" indent="0" algn="l" defTabSz="914400" rtl="0" eaLnBrk="1" fontAlgn="auto" latinLnBrk="0" hangingPunct="1">
              <a:lnSpc>
                <a:spcPct val="120000"/>
              </a:lnSpc>
              <a:spcBef>
                <a:spcPts val="600"/>
              </a:spcBef>
              <a:spcAft>
                <a:spcPts val="600"/>
              </a:spcAft>
              <a:buClr>
                <a:srgbClr val="DE00A4"/>
              </a:buClr>
              <a:buSzPct val="80000"/>
              <a:buFont typeface="Arial" panose="020B0604020202020204" pitchFamily="34" charset="0"/>
              <a:buNone/>
              <a:tabLst/>
              <a:defRPr/>
            </a:pPr>
            <a:r>
              <a:rPr kumimoji="0" lang="en-US" sz="7200" u="none" strike="noStrike" kern="1200" cap="none" spc="-100" normalizeH="0" baseline="0" noProof="0" dirty="0">
                <a:ln>
                  <a:noFill/>
                </a:ln>
                <a:solidFill>
                  <a:prstClr val="black"/>
                </a:solidFill>
                <a:effectLst/>
                <a:uLnTx/>
                <a:uFillTx/>
                <a:latin typeface="Calibri" panose="020F0502020204030204"/>
                <a:ea typeface="+mn-ea"/>
                <a:cs typeface="+mn-cs"/>
              </a:rPr>
              <a:t>d. For patients undergoing scheduled surgery, a pre-operative medication review at the point the decision to operate is made</a:t>
            </a:r>
          </a:p>
          <a:p>
            <a:pPr marL="363538" marR="0" lvl="0" indent="0" algn="l" defTabSz="914400" rtl="0" eaLnBrk="1" fontAlgn="auto" latinLnBrk="0" hangingPunct="1">
              <a:lnSpc>
                <a:spcPct val="120000"/>
              </a:lnSpc>
              <a:spcBef>
                <a:spcPts val="600"/>
              </a:spcBef>
              <a:spcAft>
                <a:spcPts val="600"/>
              </a:spcAft>
              <a:buClr>
                <a:srgbClr val="DE00A4"/>
              </a:buClr>
              <a:buSzPct val="80000"/>
              <a:buFont typeface="Arial" panose="020B0604020202020204" pitchFamily="34" charset="0"/>
              <a:buNone/>
              <a:tabLst/>
              <a:defRPr/>
            </a:pPr>
            <a:r>
              <a:rPr kumimoji="0" lang="en-US" sz="7200" u="none" strike="noStrike" kern="1200" cap="none" spc="-100" normalizeH="0" baseline="0" noProof="0" dirty="0">
                <a:ln>
                  <a:noFill/>
                </a:ln>
                <a:solidFill>
                  <a:prstClr val="black"/>
                </a:solidFill>
                <a:effectLst/>
                <a:uLnTx/>
                <a:uFillTx/>
                <a:latin typeface="Calibri" panose="020F0502020204030204"/>
                <a:ea typeface="+mn-ea"/>
                <a:cs typeface="+mn-cs"/>
              </a:rPr>
              <a:t>e. The avoidance of 5-ASA for the treatment of Crohn’s disease**</a:t>
            </a:r>
          </a:p>
          <a:p>
            <a:pPr marL="0" marR="0" lvl="0" indent="0" algn="l" defTabSz="914400" rtl="0" eaLnBrk="1" fontAlgn="auto" latinLnBrk="0" hangingPunct="1">
              <a:lnSpc>
                <a:spcPct val="150000"/>
              </a:lnSpc>
              <a:spcBef>
                <a:spcPts val="600"/>
              </a:spcBef>
              <a:spcAft>
                <a:spcPts val="600"/>
              </a:spcAft>
              <a:buClr>
                <a:srgbClr val="DE00A4"/>
              </a:buClr>
              <a:buSzPct val="80000"/>
              <a:buFont typeface="Arial" panose="020B0604020202020204" pitchFamily="34" charset="0"/>
              <a:buNone/>
              <a:tabLst/>
              <a:defRPr/>
            </a:pPr>
            <a:r>
              <a:rPr kumimoji="0" lang="en-GB" sz="8000" b="1" i="1" u="none" strike="noStrike" kern="1200" cap="none" spc="-100" normalizeH="0" baseline="0" noProof="0" dirty="0">
                <a:ln>
                  <a:noFill/>
                </a:ln>
                <a:solidFill>
                  <a:prstClr val="black"/>
                </a:solidFill>
                <a:effectLst/>
                <a:uLnTx/>
                <a:uFillTx/>
                <a:latin typeface="Calibri" panose="020F0502020204030204"/>
                <a:ea typeface="+mn-ea"/>
                <a:cs typeface="+mn-cs"/>
              </a:rPr>
              <a:t>Primary target audience: </a:t>
            </a:r>
            <a:r>
              <a:rPr kumimoji="0" lang="en-GB" sz="8000" i="1" u="none" strike="noStrike" kern="1200" cap="none" spc="-100" normalizeH="0" baseline="0" noProof="0" dirty="0">
                <a:ln>
                  <a:noFill/>
                </a:ln>
                <a:solidFill>
                  <a:prstClr val="black"/>
                </a:solidFill>
                <a:effectLst/>
                <a:uLnTx/>
                <a:uFillTx/>
                <a:latin typeface="Calibri" panose="020F0502020204030204"/>
                <a:ea typeface="+mn-ea"/>
                <a:cs typeface="+mn-cs"/>
              </a:rPr>
              <a:t>Consultant gastroenterologists, consultant colorectal/ gastrointestinal surgeons, inflammatory bowel disease nurses, and inflammatory bowel disease pharmacists.</a:t>
            </a:r>
          </a:p>
          <a:p>
            <a:pPr marL="0" marR="0" lvl="0" indent="0" algn="l" defTabSz="914400" rtl="0" eaLnBrk="1" fontAlgn="auto" latinLnBrk="0" hangingPunct="1">
              <a:lnSpc>
                <a:spcPct val="150000"/>
              </a:lnSpc>
              <a:spcBef>
                <a:spcPts val="600"/>
              </a:spcBef>
              <a:spcAft>
                <a:spcPts val="600"/>
              </a:spcAft>
              <a:buClr>
                <a:srgbClr val="DE00A4"/>
              </a:buClr>
              <a:buSzPct val="80000"/>
              <a:buFont typeface="Arial" panose="020B0604020202020204" pitchFamily="34" charset="0"/>
              <a:buNone/>
              <a:tabLst/>
              <a:defRPr/>
            </a:pPr>
            <a:r>
              <a:rPr kumimoji="0" lang="en-GB" sz="8000" b="1" i="1" u="none" strike="noStrike" kern="1200" cap="none" spc="-100" normalizeH="0" baseline="0" noProof="0" dirty="0">
                <a:ln>
                  <a:noFill/>
                </a:ln>
                <a:solidFill>
                  <a:prstClr val="black"/>
                </a:solidFill>
                <a:effectLst/>
                <a:uLnTx/>
                <a:uFillTx/>
                <a:latin typeface="Calibri" panose="020F0502020204030204"/>
                <a:ea typeface="+mn-ea"/>
                <a:cs typeface="+mn-cs"/>
              </a:rPr>
              <a:t>Supported by: </a:t>
            </a:r>
            <a:r>
              <a:rPr kumimoji="0" lang="en-GB" sz="8000" i="1" u="none" strike="noStrike" kern="1200" cap="none" spc="-100" normalizeH="0" baseline="0" noProof="0" dirty="0">
                <a:ln>
                  <a:noFill/>
                </a:ln>
                <a:solidFill>
                  <a:prstClr val="black"/>
                </a:solidFill>
                <a:effectLst/>
                <a:uLnTx/>
                <a:uFillTx/>
                <a:latin typeface="Calibri" panose="020F0502020204030204"/>
                <a:ea typeface="+mn-ea"/>
                <a:cs typeface="+mn-cs"/>
              </a:rPr>
              <a:t>Clinical directors for gastroenterology and clinical directors for colorectal/ gastrointestinal surgery.</a:t>
            </a:r>
          </a:p>
          <a:p>
            <a:pPr marL="0" indent="0">
              <a:lnSpc>
                <a:spcPct val="150000"/>
              </a:lnSpc>
              <a:spcBef>
                <a:spcPts val="600"/>
              </a:spcBef>
              <a:spcAft>
                <a:spcPts val="600"/>
              </a:spcAft>
              <a:buClr>
                <a:srgbClr val="DE00A4"/>
              </a:buClr>
              <a:buSzPct val="80000"/>
              <a:buNone/>
            </a:pPr>
            <a:endParaRPr lang="en-GB"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2</a:t>
            </a:r>
          </a:p>
        </p:txBody>
      </p:sp>
    </p:spTree>
    <p:extLst>
      <p:ext uri="{BB962C8B-B14F-4D97-AF65-F5344CB8AC3E}">
        <p14:creationId xmlns:p14="http://schemas.microsoft.com/office/powerpoint/2010/main" val="3232934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0232" y="812690"/>
            <a:ext cx="8536268" cy="4305409"/>
          </a:xfrm>
        </p:spPr>
        <p:txBody>
          <a:bodyPr vert="horz" lIns="91440" tIns="45720" rIns="91440" bIns="45720" rtlCol="0">
            <a:normAutofit fontScale="77500" lnSpcReduction="20000"/>
          </a:bodyPr>
          <a:lstStyle/>
          <a:p>
            <a:pPr marL="0" indent="0">
              <a:lnSpc>
                <a:spcPct val="150000"/>
              </a:lnSpc>
              <a:spcBef>
                <a:spcPts val="600"/>
              </a:spcBef>
              <a:spcAft>
                <a:spcPts val="600"/>
              </a:spcAft>
              <a:buClr>
                <a:srgbClr val="DE00A4"/>
              </a:buClr>
              <a:buSzPct val="80000"/>
              <a:buNone/>
            </a:pPr>
            <a:r>
              <a:rPr lang="en-US" sz="3400" dirty="0"/>
              <a:t>Ensure that the members and timing of the multidisciplinary team meetings for patients with Crohn’s disease adheres to current inflammatory bowel disease standards.</a:t>
            </a:r>
          </a:p>
          <a:p>
            <a:pPr marL="0" indent="0">
              <a:lnSpc>
                <a:spcPct val="150000"/>
              </a:lnSpc>
              <a:spcBef>
                <a:spcPts val="600"/>
              </a:spcBef>
              <a:spcAft>
                <a:spcPts val="600"/>
              </a:spcAft>
              <a:buClr>
                <a:srgbClr val="DE00A4"/>
              </a:buClr>
              <a:buSzPct val="80000"/>
              <a:buNone/>
            </a:pPr>
            <a:endParaRPr lang="en-US" sz="2400" dirty="0"/>
          </a:p>
          <a:p>
            <a:pPr marL="0" indent="0">
              <a:lnSpc>
                <a:spcPct val="150000"/>
              </a:lnSpc>
              <a:spcBef>
                <a:spcPts val="600"/>
              </a:spcBef>
              <a:spcAft>
                <a:spcPts val="600"/>
              </a:spcAft>
              <a:buClr>
                <a:srgbClr val="DE00A4"/>
              </a:buClr>
              <a:buSzPct val="80000"/>
              <a:buNone/>
            </a:pPr>
            <a:r>
              <a:rPr lang="en-US" sz="2600" b="1" i="1" dirty="0"/>
              <a:t>Primary target audience: </a:t>
            </a:r>
            <a:r>
              <a:rPr lang="en-US" sz="2600" i="1" dirty="0"/>
              <a:t>Clinical directors for gastroenterology and clinical directors for colorectal/ gastrointestinal surgery.</a:t>
            </a:r>
          </a:p>
          <a:p>
            <a:pPr marL="0" indent="0">
              <a:lnSpc>
                <a:spcPct val="150000"/>
              </a:lnSpc>
              <a:spcBef>
                <a:spcPts val="600"/>
              </a:spcBef>
              <a:spcAft>
                <a:spcPts val="600"/>
              </a:spcAft>
              <a:buClr>
                <a:srgbClr val="DE00A4"/>
              </a:buClr>
              <a:buSzPct val="80000"/>
              <a:buNone/>
            </a:pPr>
            <a:r>
              <a:rPr lang="en-US" sz="2600" b="1" i="1" dirty="0"/>
              <a:t>Supported by: </a:t>
            </a:r>
            <a:r>
              <a:rPr lang="en-US" sz="2600" i="1" dirty="0"/>
              <a:t>All members of the multidisciplinary team caring for patients with Crohn’s disease.</a:t>
            </a:r>
            <a:endParaRPr lang="en-GB" sz="2600"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3</a:t>
            </a:r>
          </a:p>
        </p:txBody>
      </p:sp>
    </p:spTree>
    <p:extLst>
      <p:ext uri="{BB962C8B-B14F-4D97-AF65-F5344CB8AC3E}">
        <p14:creationId xmlns:p14="http://schemas.microsoft.com/office/powerpoint/2010/main" val="3634349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 y="825499"/>
            <a:ext cx="8509000" cy="4914901"/>
          </a:xfrm>
        </p:spPr>
        <p:txBody>
          <a:bodyPr vert="horz" lIns="91440" tIns="45720" rIns="91440" bIns="45720" rtlCol="0">
            <a:noAutofit/>
          </a:bodyPr>
          <a:lstStyle/>
          <a:p>
            <a:pPr marL="0" indent="0">
              <a:lnSpc>
                <a:spcPct val="100000"/>
              </a:lnSpc>
              <a:spcBef>
                <a:spcPts val="600"/>
              </a:spcBef>
              <a:spcAft>
                <a:spcPts val="600"/>
              </a:spcAft>
              <a:buClr>
                <a:srgbClr val="FE612A"/>
              </a:buClr>
              <a:buSzPct val="80000"/>
              <a:buNone/>
            </a:pPr>
            <a:r>
              <a:rPr lang="en-US" sz="2400" dirty="0"/>
              <a:t>Document all multidisciplinary team discussions in the patient’s clinical record at the time of the meeting and provide a summary to the patient and their GP.</a:t>
            </a:r>
          </a:p>
          <a:p>
            <a:pPr marL="0" indent="0">
              <a:lnSpc>
                <a:spcPct val="100000"/>
              </a:lnSpc>
              <a:spcBef>
                <a:spcPts val="600"/>
              </a:spcBef>
              <a:spcAft>
                <a:spcPts val="600"/>
              </a:spcAft>
              <a:buClr>
                <a:srgbClr val="FE612A"/>
              </a:buClr>
              <a:buSzPct val="80000"/>
              <a:buNone/>
            </a:pPr>
            <a:endParaRPr lang="en-US" sz="2400" dirty="0"/>
          </a:p>
          <a:p>
            <a:pPr marL="0" indent="0">
              <a:lnSpc>
                <a:spcPct val="100000"/>
              </a:lnSpc>
              <a:spcBef>
                <a:spcPts val="600"/>
              </a:spcBef>
              <a:spcAft>
                <a:spcPts val="600"/>
              </a:spcAft>
              <a:buClr>
                <a:srgbClr val="FE612A"/>
              </a:buClr>
              <a:buSzPct val="80000"/>
              <a:buNone/>
            </a:pPr>
            <a:r>
              <a:rPr lang="en-US" sz="2000" b="1" i="1" dirty="0"/>
              <a:t>Primary target audience: </a:t>
            </a:r>
            <a:r>
              <a:rPr lang="en-US" sz="2000" i="1" dirty="0"/>
              <a:t>Multidisciplinary team lead.</a:t>
            </a:r>
          </a:p>
          <a:p>
            <a:pPr marL="0" indent="0">
              <a:lnSpc>
                <a:spcPct val="100000"/>
              </a:lnSpc>
              <a:spcBef>
                <a:spcPts val="600"/>
              </a:spcBef>
              <a:spcAft>
                <a:spcPts val="600"/>
              </a:spcAft>
              <a:buClr>
                <a:srgbClr val="FE612A"/>
              </a:buClr>
              <a:buSzPct val="80000"/>
              <a:buNone/>
            </a:pPr>
            <a:r>
              <a:rPr lang="en-US" sz="2000" b="1" i="1" dirty="0"/>
              <a:t>Supported by:</a:t>
            </a:r>
            <a:r>
              <a:rPr lang="en-US" sz="2000" i="1" dirty="0"/>
              <a:t> Supported by consultant gastroenterologists, consultant colorectal/ gastrointestinal surgeons, and inflammatory bowel disease nurses.</a:t>
            </a:r>
            <a:endParaRPr lang="en-GB" sz="2000"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4</a:t>
            </a:r>
          </a:p>
        </p:txBody>
      </p:sp>
    </p:spTree>
    <p:extLst>
      <p:ext uri="{BB962C8B-B14F-4D97-AF65-F5344CB8AC3E}">
        <p14:creationId xmlns:p14="http://schemas.microsoft.com/office/powerpoint/2010/main" val="3671091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450" y="846889"/>
            <a:ext cx="8464550" cy="4491790"/>
          </a:xfrm>
        </p:spPr>
        <p:txBody>
          <a:bodyPr vert="horz" lIns="91440" tIns="45720" rIns="91440" bIns="45720" rtlCol="0">
            <a:normAutofit fontScale="85000" lnSpcReduction="20000"/>
          </a:bodyPr>
          <a:lstStyle/>
          <a:p>
            <a:pPr marL="0" indent="0">
              <a:lnSpc>
                <a:spcPct val="150000"/>
              </a:lnSpc>
              <a:spcBef>
                <a:spcPts val="600"/>
              </a:spcBef>
              <a:spcAft>
                <a:spcPts val="600"/>
              </a:spcAft>
              <a:buClr>
                <a:srgbClr val="DE00A4"/>
              </a:buClr>
              <a:buSzPct val="80000"/>
              <a:buNone/>
            </a:pPr>
            <a:r>
              <a:rPr lang="en-US" dirty="0"/>
              <a:t>Refer patients for surgical consideration when treatment with medication alone does not work. This is not an indication of 'failed medical management.’</a:t>
            </a:r>
          </a:p>
          <a:p>
            <a:pPr marL="0" indent="0">
              <a:lnSpc>
                <a:spcPct val="150000"/>
              </a:lnSpc>
              <a:spcBef>
                <a:spcPts val="600"/>
              </a:spcBef>
              <a:spcAft>
                <a:spcPts val="600"/>
              </a:spcAft>
              <a:buClr>
                <a:srgbClr val="DE00A4"/>
              </a:buClr>
              <a:buSzPct val="80000"/>
              <a:buNone/>
            </a:pPr>
            <a:endParaRPr lang="en-US" sz="2400" dirty="0"/>
          </a:p>
          <a:p>
            <a:pPr marL="0" indent="0">
              <a:lnSpc>
                <a:spcPct val="150000"/>
              </a:lnSpc>
              <a:spcBef>
                <a:spcPts val="600"/>
              </a:spcBef>
              <a:spcAft>
                <a:spcPts val="600"/>
              </a:spcAft>
              <a:buClr>
                <a:srgbClr val="DE00A4"/>
              </a:buClr>
              <a:buSzPct val="80000"/>
              <a:buNone/>
            </a:pPr>
            <a:r>
              <a:rPr lang="en-US" sz="2400" b="1" i="1" dirty="0"/>
              <a:t>Primary target audience: </a:t>
            </a:r>
            <a:r>
              <a:rPr lang="en-US" sz="2400" i="1" dirty="0"/>
              <a:t>Consultant gastroenterologists.</a:t>
            </a:r>
          </a:p>
          <a:p>
            <a:pPr marL="0" indent="0">
              <a:lnSpc>
                <a:spcPct val="150000"/>
              </a:lnSpc>
              <a:spcBef>
                <a:spcPts val="600"/>
              </a:spcBef>
              <a:spcAft>
                <a:spcPts val="600"/>
              </a:spcAft>
              <a:buClr>
                <a:srgbClr val="DE00A4"/>
              </a:buClr>
              <a:buSzPct val="80000"/>
              <a:buNone/>
            </a:pPr>
            <a:r>
              <a:rPr lang="en-US" sz="2400" b="1" i="1" dirty="0"/>
              <a:t>Supported by: </a:t>
            </a:r>
            <a:r>
              <a:rPr lang="en-US" sz="2400" i="1" dirty="0"/>
              <a:t>All members of the multidisciplinary team caring for patients with Crohn’s disease, clinical directors for gastroenterology, colorectal/ gastrointestinal surgery, and directors of nursing who are setting the local policies, and national/specialty guideline producing </a:t>
            </a:r>
            <a:r>
              <a:rPr lang="en-US" sz="2400" i="1" dirty="0" err="1"/>
              <a:t>organisations</a:t>
            </a:r>
            <a:r>
              <a:rPr lang="en-US" sz="2400" i="1" dirty="0"/>
              <a:t>.</a:t>
            </a:r>
            <a:endParaRPr lang="en-GB" sz="2400"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5</a:t>
            </a:r>
          </a:p>
        </p:txBody>
      </p:sp>
    </p:spTree>
    <p:extLst>
      <p:ext uri="{BB962C8B-B14F-4D97-AF65-F5344CB8AC3E}">
        <p14:creationId xmlns:p14="http://schemas.microsoft.com/office/powerpoint/2010/main" val="9734508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450" y="886828"/>
            <a:ext cx="8578850" cy="5084344"/>
          </a:xfrm>
        </p:spPr>
        <p:txBody>
          <a:bodyPr vert="horz" lIns="91440" tIns="45720" rIns="91440" bIns="45720" rtlCol="0">
            <a:normAutofit fontScale="92500" lnSpcReduction="20000"/>
          </a:bodyPr>
          <a:lstStyle/>
          <a:p>
            <a:pPr marL="0" indent="0">
              <a:lnSpc>
                <a:spcPct val="150000"/>
              </a:lnSpc>
              <a:spcBef>
                <a:spcPts val="600"/>
              </a:spcBef>
              <a:spcAft>
                <a:spcPts val="600"/>
              </a:spcAft>
              <a:buClr>
                <a:srgbClr val="FE612A"/>
              </a:buClr>
              <a:buSzPct val="80000"/>
              <a:buNone/>
            </a:pPr>
            <a:r>
              <a:rPr lang="en-US" sz="2600" dirty="0"/>
              <a:t>Review patients with Crohn’s disease, who are undergoing elective surgery, in a consultant-delivered, pre-operative assessment and </a:t>
            </a:r>
            <a:r>
              <a:rPr lang="en-US" sz="2600" dirty="0" err="1"/>
              <a:t>optimisation</a:t>
            </a:r>
            <a:r>
              <a:rPr lang="en-US" sz="2600" dirty="0"/>
              <a:t> </a:t>
            </a:r>
            <a:r>
              <a:rPr lang="en-US" sz="2600" dirty="0" err="1"/>
              <a:t>anaesthetic</a:t>
            </a:r>
            <a:r>
              <a:rPr lang="en-US" sz="2600" dirty="0"/>
              <a:t> clinic. This appointment should include an updated nutritional status assessment with input from dietitians and other specialties as needed.</a:t>
            </a:r>
          </a:p>
          <a:p>
            <a:pPr marL="0" indent="0">
              <a:lnSpc>
                <a:spcPct val="150000"/>
              </a:lnSpc>
              <a:spcBef>
                <a:spcPts val="600"/>
              </a:spcBef>
              <a:spcAft>
                <a:spcPts val="600"/>
              </a:spcAft>
              <a:buClr>
                <a:srgbClr val="FE612A"/>
              </a:buClr>
              <a:buSzPct val="80000"/>
              <a:buNone/>
            </a:pPr>
            <a:endParaRPr lang="en-US" sz="2400" dirty="0"/>
          </a:p>
          <a:p>
            <a:pPr marL="0" indent="0">
              <a:lnSpc>
                <a:spcPct val="150000"/>
              </a:lnSpc>
              <a:spcBef>
                <a:spcPts val="600"/>
              </a:spcBef>
              <a:spcAft>
                <a:spcPts val="600"/>
              </a:spcAft>
              <a:buClr>
                <a:srgbClr val="FE612A"/>
              </a:buClr>
              <a:buSzPct val="80000"/>
              <a:buNone/>
            </a:pPr>
            <a:r>
              <a:rPr lang="en-US" sz="2200" b="1" i="1" dirty="0"/>
              <a:t>Primary target audience: </a:t>
            </a:r>
            <a:r>
              <a:rPr lang="en-US" sz="2200" i="1" dirty="0"/>
              <a:t>Consultant </a:t>
            </a:r>
            <a:r>
              <a:rPr lang="en-US" sz="2200" i="1" dirty="0" err="1"/>
              <a:t>anaesthetists</a:t>
            </a:r>
            <a:r>
              <a:rPr lang="en-US" sz="2200" i="1" dirty="0"/>
              <a:t>.</a:t>
            </a:r>
          </a:p>
          <a:p>
            <a:pPr marL="0" indent="0">
              <a:lnSpc>
                <a:spcPct val="150000"/>
              </a:lnSpc>
              <a:spcBef>
                <a:spcPts val="600"/>
              </a:spcBef>
              <a:spcAft>
                <a:spcPts val="600"/>
              </a:spcAft>
              <a:buClr>
                <a:srgbClr val="FE612A"/>
              </a:buClr>
              <a:buSzPct val="80000"/>
              <a:buNone/>
            </a:pPr>
            <a:r>
              <a:rPr lang="en-US" sz="2200" b="1" i="1" dirty="0"/>
              <a:t>Supported by:</a:t>
            </a:r>
            <a:r>
              <a:rPr lang="en-US" sz="2200" i="1" dirty="0"/>
              <a:t> Clinical leads for gastroenterology, and dietetics and all other relevant members of the multidisciplinary team caring for patients with Crohn’s disease.</a:t>
            </a:r>
            <a:endParaRPr lang="en-GB" sz="2200"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6</a:t>
            </a:r>
          </a:p>
        </p:txBody>
      </p:sp>
    </p:spTree>
    <p:extLst>
      <p:ext uri="{BB962C8B-B14F-4D97-AF65-F5344CB8AC3E}">
        <p14:creationId xmlns:p14="http://schemas.microsoft.com/office/powerpoint/2010/main" val="1068041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4650" y="867778"/>
            <a:ext cx="7886700" cy="5122444"/>
          </a:xfrm>
        </p:spPr>
        <p:txBody>
          <a:bodyPr vert="horz" lIns="91440" tIns="45720" rIns="91440" bIns="45720" rtlCol="0">
            <a:normAutofit/>
          </a:bodyPr>
          <a:lstStyle/>
          <a:p>
            <a:pPr marL="0" indent="0">
              <a:lnSpc>
                <a:spcPct val="150000"/>
              </a:lnSpc>
              <a:spcBef>
                <a:spcPts val="600"/>
              </a:spcBef>
              <a:spcAft>
                <a:spcPts val="600"/>
              </a:spcAft>
              <a:buClr>
                <a:srgbClr val="FE612A"/>
              </a:buClr>
              <a:buSzPct val="80000"/>
              <a:buNone/>
            </a:pPr>
            <a:r>
              <a:rPr lang="en-US" sz="2400" dirty="0"/>
              <a:t>Perform abdominal surgery for patients with Crohn’s disease within one month of the decision to operate.*</a:t>
            </a:r>
          </a:p>
          <a:p>
            <a:pPr marL="0" indent="0">
              <a:lnSpc>
                <a:spcPct val="150000"/>
              </a:lnSpc>
              <a:spcBef>
                <a:spcPts val="600"/>
              </a:spcBef>
              <a:spcAft>
                <a:spcPts val="600"/>
              </a:spcAft>
              <a:buClr>
                <a:srgbClr val="FE612A"/>
              </a:buClr>
              <a:buSzPct val="80000"/>
              <a:buNone/>
            </a:pPr>
            <a:endParaRPr lang="en-GB" sz="2400" dirty="0"/>
          </a:p>
          <a:p>
            <a:pPr marL="0" indent="0">
              <a:lnSpc>
                <a:spcPct val="150000"/>
              </a:lnSpc>
              <a:spcBef>
                <a:spcPts val="600"/>
              </a:spcBef>
              <a:spcAft>
                <a:spcPts val="600"/>
              </a:spcAft>
              <a:buClr>
                <a:srgbClr val="FE612A"/>
              </a:buClr>
              <a:buSzPct val="80000"/>
              <a:buNone/>
            </a:pPr>
            <a:r>
              <a:rPr lang="en-US" sz="2000" b="1" i="1" dirty="0"/>
              <a:t>Primary target audience: </a:t>
            </a:r>
            <a:r>
              <a:rPr lang="en-US" sz="2000" i="1" dirty="0"/>
              <a:t>Consultant colorectal/ gastrointestinal surgeons.</a:t>
            </a:r>
          </a:p>
          <a:p>
            <a:pPr marL="0" indent="0">
              <a:lnSpc>
                <a:spcPct val="150000"/>
              </a:lnSpc>
              <a:spcBef>
                <a:spcPts val="600"/>
              </a:spcBef>
              <a:spcAft>
                <a:spcPts val="600"/>
              </a:spcAft>
              <a:buClr>
                <a:srgbClr val="FE612A"/>
              </a:buClr>
              <a:buSzPct val="80000"/>
              <a:buNone/>
            </a:pPr>
            <a:r>
              <a:rPr lang="en-US" sz="2000" b="1" i="1" dirty="0"/>
              <a:t>Supported by: </a:t>
            </a:r>
            <a:r>
              <a:rPr lang="en-US" sz="2000" i="1" dirty="0"/>
              <a:t>Clinical directors for colorectal/gastrointestinal surgery and medical directors.</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7</a:t>
            </a:r>
          </a:p>
        </p:txBody>
      </p:sp>
    </p:spTree>
    <p:extLst>
      <p:ext uri="{BB962C8B-B14F-4D97-AF65-F5344CB8AC3E}">
        <p14:creationId xmlns:p14="http://schemas.microsoft.com/office/powerpoint/2010/main" val="38102400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4650" y="867778"/>
            <a:ext cx="7886700" cy="5583822"/>
          </a:xfrm>
        </p:spPr>
        <p:txBody>
          <a:bodyPr vert="horz" lIns="91440" tIns="45720" rIns="91440" bIns="45720" rtlCol="0">
            <a:normAutofit fontScale="92500"/>
          </a:bodyPr>
          <a:lstStyle/>
          <a:p>
            <a:pPr marL="0" indent="0">
              <a:lnSpc>
                <a:spcPct val="150000"/>
              </a:lnSpc>
              <a:spcBef>
                <a:spcPts val="600"/>
              </a:spcBef>
              <a:spcAft>
                <a:spcPts val="600"/>
              </a:spcAft>
              <a:buClr>
                <a:srgbClr val="FE612A"/>
              </a:buClr>
              <a:buSzPct val="80000"/>
              <a:buNone/>
            </a:pPr>
            <a:r>
              <a:rPr lang="en-US" sz="2600" dirty="0"/>
              <a:t>Investigate, and take appropriate action as necessary e.g. report as a serious incident, when a patient with Crohn’s disease on an elective surgery waiting list undergoes emergency surgery for a complication of their Crohn’s disease.</a:t>
            </a:r>
          </a:p>
          <a:p>
            <a:pPr marL="0" indent="0">
              <a:lnSpc>
                <a:spcPct val="150000"/>
              </a:lnSpc>
              <a:spcBef>
                <a:spcPts val="600"/>
              </a:spcBef>
              <a:spcAft>
                <a:spcPts val="600"/>
              </a:spcAft>
              <a:buClr>
                <a:srgbClr val="FE612A"/>
              </a:buClr>
              <a:buSzPct val="80000"/>
              <a:buNone/>
            </a:pPr>
            <a:endParaRPr lang="en-US" sz="2400" dirty="0"/>
          </a:p>
          <a:p>
            <a:pPr marL="0" indent="0">
              <a:lnSpc>
                <a:spcPct val="150000"/>
              </a:lnSpc>
              <a:spcBef>
                <a:spcPts val="600"/>
              </a:spcBef>
              <a:spcAft>
                <a:spcPts val="600"/>
              </a:spcAft>
              <a:buClr>
                <a:srgbClr val="FE612A"/>
              </a:buClr>
              <a:buSzPct val="80000"/>
              <a:buNone/>
            </a:pPr>
            <a:r>
              <a:rPr lang="en-US" sz="2200" b="1" i="1" dirty="0"/>
              <a:t>Primary target audience: </a:t>
            </a:r>
            <a:r>
              <a:rPr lang="en-US" sz="2200" i="1" dirty="0"/>
              <a:t>Medical directors.</a:t>
            </a:r>
          </a:p>
          <a:p>
            <a:pPr marL="0" indent="0">
              <a:lnSpc>
                <a:spcPct val="150000"/>
              </a:lnSpc>
              <a:spcBef>
                <a:spcPts val="600"/>
              </a:spcBef>
              <a:spcAft>
                <a:spcPts val="600"/>
              </a:spcAft>
              <a:buClr>
                <a:srgbClr val="FE612A"/>
              </a:buClr>
              <a:buSzPct val="80000"/>
              <a:buNone/>
            </a:pPr>
            <a:r>
              <a:rPr lang="en-US" sz="2200" b="1" i="1" dirty="0"/>
              <a:t>Supported by:</a:t>
            </a:r>
            <a:r>
              <a:rPr lang="en-US" sz="2200" i="1" dirty="0"/>
              <a:t> Clinical directors for colorectal/gastrointestinal surgery, clinical directors for gastroenterology, and all relevant members of the multidisciplinary team caring for patients with Crohn’s disease.</a:t>
            </a:r>
            <a:endParaRPr lang="en-GB" sz="2200" i="1" dirty="0"/>
          </a:p>
          <a:p>
            <a:pPr marL="0" indent="0">
              <a:lnSpc>
                <a:spcPct val="150000"/>
              </a:lnSpc>
              <a:spcBef>
                <a:spcPts val="600"/>
              </a:spcBef>
              <a:spcAft>
                <a:spcPts val="600"/>
              </a:spcAft>
              <a:buClr>
                <a:srgbClr val="FE612A"/>
              </a:buClr>
              <a:buSzPct val="80000"/>
              <a:buNone/>
            </a:pPr>
            <a:endParaRPr lang="en-US" sz="2000"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8</a:t>
            </a:r>
          </a:p>
        </p:txBody>
      </p:sp>
    </p:spTree>
    <p:extLst>
      <p:ext uri="{BB962C8B-B14F-4D97-AF65-F5344CB8AC3E}">
        <p14:creationId xmlns:p14="http://schemas.microsoft.com/office/powerpoint/2010/main" val="1131398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942" y="470475"/>
            <a:ext cx="8768220" cy="5736222"/>
          </a:xfrm>
        </p:spPr>
        <p:txBody>
          <a:bodyPr vert="horz" lIns="91440" tIns="45720" rIns="91440" bIns="45720" rtlCol="0">
            <a:normAutofit fontScale="25000" lnSpcReduction="20000"/>
          </a:bodyPr>
          <a:lstStyle/>
          <a:p>
            <a:pPr marL="0" indent="0">
              <a:lnSpc>
                <a:spcPct val="150000"/>
              </a:lnSpc>
              <a:spcBef>
                <a:spcPts val="600"/>
              </a:spcBef>
              <a:spcAft>
                <a:spcPts val="600"/>
              </a:spcAft>
              <a:buClr>
                <a:srgbClr val="FE612A"/>
              </a:buClr>
              <a:buSzPct val="80000"/>
              <a:buNone/>
            </a:pPr>
            <a:r>
              <a:rPr lang="en-US" sz="9600" dirty="0"/>
              <a:t>Plan for the postoperative discharge of patients with Crohn’s disease including: </a:t>
            </a:r>
          </a:p>
          <a:p>
            <a:pPr marL="363538" indent="0">
              <a:lnSpc>
                <a:spcPct val="120000"/>
              </a:lnSpc>
              <a:spcBef>
                <a:spcPts val="600"/>
              </a:spcBef>
              <a:spcAft>
                <a:spcPts val="600"/>
              </a:spcAft>
              <a:buClr>
                <a:srgbClr val="FE612A"/>
              </a:buClr>
              <a:buSzPct val="80000"/>
              <a:buNone/>
            </a:pPr>
            <a:r>
              <a:rPr lang="en-US" sz="6400" dirty="0"/>
              <a:t>a. Handover of care to the inflammatory bowel disease/gastroenterology team who will look after the patient’s ongoing medical care</a:t>
            </a:r>
          </a:p>
          <a:p>
            <a:pPr marL="363538" indent="0">
              <a:lnSpc>
                <a:spcPct val="120000"/>
              </a:lnSpc>
              <a:spcBef>
                <a:spcPts val="600"/>
              </a:spcBef>
              <a:spcAft>
                <a:spcPts val="600"/>
              </a:spcAft>
              <a:buClr>
                <a:srgbClr val="FE612A"/>
              </a:buClr>
              <a:buSzPct val="80000"/>
              <a:buNone/>
            </a:pPr>
            <a:r>
              <a:rPr lang="en-US" sz="6400" dirty="0"/>
              <a:t>b. Undertaking a medication review*</a:t>
            </a:r>
          </a:p>
          <a:p>
            <a:pPr marL="363538" indent="0">
              <a:lnSpc>
                <a:spcPct val="120000"/>
              </a:lnSpc>
              <a:spcBef>
                <a:spcPts val="600"/>
              </a:spcBef>
              <a:spcAft>
                <a:spcPts val="600"/>
              </a:spcAft>
              <a:buClr>
                <a:srgbClr val="FE612A"/>
              </a:buClr>
              <a:buSzPct val="80000"/>
              <a:buNone/>
            </a:pPr>
            <a:r>
              <a:rPr lang="en-US" sz="6400" dirty="0"/>
              <a:t>c. Providing information to the patient on who to contact in the event of an emergency</a:t>
            </a:r>
          </a:p>
          <a:p>
            <a:pPr marL="363538" indent="0">
              <a:lnSpc>
                <a:spcPct val="120000"/>
              </a:lnSpc>
              <a:spcBef>
                <a:spcPts val="600"/>
              </a:spcBef>
              <a:spcAft>
                <a:spcPts val="600"/>
              </a:spcAft>
              <a:buClr>
                <a:srgbClr val="FE612A"/>
              </a:buClr>
              <a:buSzPct val="80000"/>
              <a:buNone/>
            </a:pPr>
            <a:r>
              <a:rPr lang="en-US" sz="6400" dirty="0"/>
              <a:t>d. Providing information to the patient on pain management, including what can be taken, not just what to avoid</a:t>
            </a:r>
          </a:p>
          <a:p>
            <a:pPr marL="363538" indent="0">
              <a:lnSpc>
                <a:spcPct val="120000"/>
              </a:lnSpc>
              <a:spcBef>
                <a:spcPts val="600"/>
              </a:spcBef>
              <a:spcAft>
                <a:spcPts val="600"/>
              </a:spcAft>
              <a:buClr>
                <a:srgbClr val="FE612A"/>
              </a:buClr>
              <a:buSzPct val="80000"/>
              <a:buNone/>
            </a:pPr>
            <a:r>
              <a:rPr lang="en-US" sz="6400" dirty="0"/>
              <a:t>e. Booking follow-up appointments</a:t>
            </a:r>
          </a:p>
          <a:p>
            <a:pPr marL="363538" indent="0">
              <a:lnSpc>
                <a:spcPct val="120000"/>
              </a:lnSpc>
              <a:spcBef>
                <a:spcPts val="600"/>
              </a:spcBef>
              <a:spcAft>
                <a:spcPts val="600"/>
              </a:spcAft>
              <a:buClr>
                <a:srgbClr val="FE612A"/>
              </a:buClr>
              <a:buSzPct val="80000"/>
              <a:buNone/>
            </a:pPr>
            <a:r>
              <a:rPr lang="en-US" sz="6400" dirty="0"/>
              <a:t>f. Providing information to the patient on how to access to psychological support if needed</a:t>
            </a:r>
          </a:p>
          <a:p>
            <a:pPr marL="363538" indent="0">
              <a:lnSpc>
                <a:spcPct val="120000"/>
              </a:lnSpc>
              <a:spcBef>
                <a:spcPts val="600"/>
              </a:spcBef>
              <a:spcAft>
                <a:spcPts val="600"/>
              </a:spcAft>
              <a:buClr>
                <a:srgbClr val="FE612A"/>
              </a:buClr>
              <a:buSzPct val="80000"/>
              <a:buNone/>
            </a:pPr>
            <a:r>
              <a:rPr lang="en-US" sz="6400" dirty="0"/>
              <a:t>g. Communicating all of the above to the patient and their GP</a:t>
            </a:r>
          </a:p>
          <a:p>
            <a:pPr marL="0" indent="0">
              <a:lnSpc>
                <a:spcPct val="150000"/>
              </a:lnSpc>
              <a:spcBef>
                <a:spcPts val="600"/>
              </a:spcBef>
              <a:spcAft>
                <a:spcPts val="600"/>
              </a:spcAft>
              <a:buClr>
                <a:srgbClr val="FE612A"/>
              </a:buClr>
              <a:buSzPct val="80000"/>
              <a:buNone/>
            </a:pPr>
            <a:r>
              <a:rPr lang="en-US" sz="9600" dirty="0"/>
              <a:t>A structured discharge summary could help facilitate this.</a:t>
            </a:r>
            <a:endParaRPr lang="en-US" sz="2400" dirty="0"/>
          </a:p>
          <a:p>
            <a:pPr marL="0" indent="0">
              <a:lnSpc>
                <a:spcPct val="150000"/>
              </a:lnSpc>
              <a:spcBef>
                <a:spcPts val="600"/>
              </a:spcBef>
              <a:spcAft>
                <a:spcPts val="600"/>
              </a:spcAft>
              <a:buClr>
                <a:srgbClr val="FE612A"/>
              </a:buClr>
              <a:buSzPct val="80000"/>
              <a:buNone/>
            </a:pPr>
            <a:r>
              <a:rPr lang="en-US" sz="8000" b="1" i="1" spc="-100" dirty="0"/>
              <a:t>Primary target audience:</a:t>
            </a:r>
            <a:r>
              <a:rPr lang="en-US" sz="8000" i="1" spc="-100" dirty="0"/>
              <a:t> Consultant colorectal/gastrointestinal surgeons.</a:t>
            </a:r>
          </a:p>
          <a:p>
            <a:pPr marL="0" indent="0">
              <a:lnSpc>
                <a:spcPct val="150000"/>
              </a:lnSpc>
              <a:spcBef>
                <a:spcPts val="600"/>
              </a:spcBef>
              <a:spcAft>
                <a:spcPts val="600"/>
              </a:spcAft>
              <a:buClr>
                <a:srgbClr val="FE612A"/>
              </a:buClr>
              <a:buSzPct val="80000"/>
              <a:buNone/>
            </a:pPr>
            <a:r>
              <a:rPr lang="en-US" sz="8000" b="1" i="1" spc="-100" dirty="0"/>
              <a:t>Supported by:</a:t>
            </a:r>
            <a:r>
              <a:rPr lang="en-US" sz="8000" i="1" spc="-100" dirty="0"/>
              <a:t> Consultant gastroenterologists, the chief pharmacist, and other members of the multidisciplinary team caring for patients with Crohn’s disease.</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9</a:t>
            </a:r>
          </a:p>
        </p:txBody>
      </p:sp>
    </p:spTree>
    <p:extLst>
      <p:ext uri="{BB962C8B-B14F-4D97-AF65-F5344CB8AC3E}">
        <p14:creationId xmlns:p14="http://schemas.microsoft.com/office/powerpoint/2010/main" val="2823753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29155"/>
            <a:ext cx="7886700" cy="4351338"/>
          </a:xfrm>
        </p:spPr>
        <p:txBody>
          <a:bodyPr>
            <a:normAutofit fontScale="85000" lnSpcReduction="10000"/>
          </a:bodyPr>
          <a:lstStyle/>
          <a:p>
            <a:pPr marL="0" indent="0">
              <a:lnSpc>
                <a:spcPct val="150000"/>
              </a:lnSpc>
              <a:buNone/>
            </a:pPr>
            <a:r>
              <a:rPr lang="en-GB" dirty="0"/>
              <a:t>To identify remediable factors in the quality of care provided to patients aged 16 and over with a diagnosis of Crohn’s disease who underwent an abdominal surgical procedure.</a:t>
            </a:r>
          </a:p>
          <a:p>
            <a:pPr>
              <a:lnSpc>
                <a:spcPct val="150000"/>
              </a:lnSpc>
              <a:buFont typeface="Calibri" panose="020F0502020204030204" pitchFamily="34" charset="0"/>
              <a:buChar char="–"/>
            </a:pPr>
            <a:r>
              <a:rPr lang="en-GB" dirty="0"/>
              <a:t> Organisational questionnaire</a:t>
            </a:r>
          </a:p>
          <a:p>
            <a:pPr>
              <a:lnSpc>
                <a:spcPct val="150000"/>
              </a:lnSpc>
              <a:buFont typeface="Calibri" panose="020F0502020204030204" pitchFamily="34" charset="0"/>
              <a:buChar char="–"/>
            </a:pPr>
            <a:r>
              <a:rPr lang="en-GB" dirty="0"/>
              <a:t> Clinician questionnaire</a:t>
            </a:r>
          </a:p>
          <a:p>
            <a:pPr>
              <a:lnSpc>
                <a:spcPct val="150000"/>
              </a:lnSpc>
              <a:buFont typeface="Calibri" panose="020F0502020204030204" pitchFamily="34" charset="0"/>
              <a:buChar char="–"/>
            </a:pPr>
            <a:r>
              <a:rPr lang="en-GB" dirty="0"/>
              <a:t> Case note review</a:t>
            </a:r>
          </a:p>
          <a:p>
            <a:pPr>
              <a:lnSpc>
                <a:spcPct val="150000"/>
              </a:lnSpc>
              <a:buFont typeface="Calibri" panose="020F0502020204030204" pitchFamily="34" charset="0"/>
              <a:buChar char="–"/>
            </a:pPr>
            <a:r>
              <a:rPr lang="en-GB" dirty="0"/>
              <a:t> Patient online survey</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The study</a:t>
            </a:r>
          </a:p>
        </p:txBody>
      </p:sp>
    </p:spTree>
    <p:extLst>
      <p:ext uri="{BB962C8B-B14F-4D97-AF65-F5344CB8AC3E}">
        <p14:creationId xmlns:p14="http://schemas.microsoft.com/office/powerpoint/2010/main" val="13402210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 y="738689"/>
            <a:ext cx="8509000" cy="5939422"/>
          </a:xfrm>
        </p:spPr>
        <p:txBody>
          <a:bodyPr vert="horz" lIns="91440" tIns="45720" rIns="91440" bIns="45720" rtlCol="0">
            <a:normAutofit/>
          </a:bodyPr>
          <a:lstStyle/>
          <a:p>
            <a:pPr marL="0" indent="0">
              <a:lnSpc>
                <a:spcPct val="150000"/>
              </a:lnSpc>
              <a:spcBef>
                <a:spcPts val="600"/>
              </a:spcBef>
              <a:spcAft>
                <a:spcPts val="600"/>
              </a:spcAft>
              <a:buClr>
                <a:srgbClr val="FE612A"/>
              </a:buClr>
              <a:buSzPct val="80000"/>
              <a:buNone/>
            </a:pPr>
            <a:r>
              <a:rPr lang="en-US" sz="2400" dirty="0"/>
              <a:t>Develop a trust/health board policy for the care of patients with Crohn’s disease.</a:t>
            </a:r>
          </a:p>
          <a:p>
            <a:pPr marL="0" indent="0">
              <a:lnSpc>
                <a:spcPct val="150000"/>
              </a:lnSpc>
              <a:spcBef>
                <a:spcPts val="600"/>
              </a:spcBef>
              <a:spcAft>
                <a:spcPts val="600"/>
              </a:spcAft>
              <a:buClr>
                <a:srgbClr val="FE612A"/>
              </a:buClr>
              <a:buSzPct val="80000"/>
              <a:buNone/>
            </a:pPr>
            <a:endParaRPr lang="en-US" sz="2000" b="1" i="1" dirty="0"/>
          </a:p>
          <a:p>
            <a:pPr marL="0" indent="0">
              <a:lnSpc>
                <a:spcPct val="150000"/>
              </a:lnSpc>
              <a:spcBef>
                <a:spcPts val="600"/>
              </a:spcBef>
              <a:spcAft>
                <a:spcPts val="600"/>
              </a:spcAft>
              <a:buClr>
                <a:srgbClr val="FE612A"/>
              </a:buClr>
              <a:buSzPct val="80000"/>
              <a:buNone/>
            </a:pPr>
            <a:r>
              <a:rPr lang="en-US" sz="2000" b="1" i="1" dirty="0"/>
              <a:t>Primary target audience</a:t>
            </a:r>
            <a:r>
              <a:rPr lang="en-US" sz="2000" i="1" dirty="0"/>
              <a:t>: Medical directors, directors of surgery, and directors of nursing. </a:t>
            </a:r>
          </a:p>
          <a:p>
            <a:pPr marL="0" indent="0">
              <a:lnSpc>
                <a:spcPct val="150000"/>
              </a:lnSpc>
              <a:spcBef>
                <a:spcPts val="600"/>
              </a:spcBef>
              <a:spcAft>
                <a:spcPts val="600"/>
              </a:spcAft>
              <a:buClr>
                <a:srgbClr val="FE612A"/>
              </a:buClr>
              <a:buSzPct val="80000"/>
              <a:buNone/>
            </a:pPr>
            <a:r>
              <a:rPr lang="en-US" sz="2000" b="1" i="1" dirty="0"/>
              <a:t>Supported by: </a:t>
            </a:r>
            <a:r>
              <a:rPr lang="en-US" sz="2000" i="1" dirty="0"/>
              <a:t>Chief Executives and members of the multidisciplinary team caring for patients with Crohn’s disease.</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10</a:t>
            </a:r>
          </a:p>
        </p:txBody>
      </p:sp>
    </p:spTree>
    <p:extLst>
      <p:ext uri="{BB962C8B-B14F-4D97-AF65-F5344CB8AC3E}">
        <p14:creationId xmlns:p14="http://schemas.microsoft.com/office/powerpoint/2010/main" val="10070814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4650" y="867778"/>
            <a:ext cx="7886700" cy="5122444"/>
          </a:xfrm>
        </p:spPr>
        <p:txBody>
          <a:bodyPr vert="horz" lIns="91440" tIns="45720" rIns="91440" bIns="45720" rtlCol="0">
            <a:normAutofit/>
          </a:bodyPr>
          <a:lstStyle/>
          <a:p>
            <a:pPr marL="0" indent="0">
              <a:lnSpc>
                <a:spcPct val="150000"/>
              </a:lnSpc>
              <a:spcBef>
                <a:spcPts val="600"/>
              </a:spcBef>
              <a:spcAft>
                <a:spcPts val="600"/>
              </a:spcAft>
              <a:buClr>
                <a:srgbClr val="FE612A"/>
              </a:buClr>
              <a:buSzPct val="80000"/>
              <a:buNone/>
            </a:pPr>
            <a:r>
              <a:rPr lang="en-US" sz="2400" i="1" dirty="0"/>
              <a:t>Define the services and facilities that constitute a surgical inflammatory bowel disease </a:t>
            </a:r>
            <a:r>
              <a:rPr lang="en-US" sz="2400" i="1" dirty="0" err="1"/>
              <a:t>centre</a:t>
            </a:r>
            <a:r>
              <a:rPr lang="en-US" sz="2400" i="1" dirty="0"/>
              <a:t> in order to commission high quality care (see also recommendation 10).</a:t>
            </a:r>
          </a:p>
          <a:p>
            <a:pPr marL="0" indent="0">
              <a:lnSpc>
                <a:spcPct val="150000"/>
              </a:lnSpc>
              <a:spcBef>
                <a:spcPts val="600"/>
              </a:spcBef>
              <a:spcAft>
                <a:spcPts val="600"/>
              </a:spcAft>
              <a:buClr>
                <a:srgbClr val="FE612A"/>
              </a:buClr>
              <a:buSzPct val="80000"/>
              <a:buNone/>
            </a:pPr>
            <a:endParaRPr lang="en-US" sz="2000" i="1" dirty="0"/>
          </a:p>
          <a:p>
            <a:pPr marL="0" indent="0">
              <a:lnSpc>
                <a:spcPct val="150000"/>
              </a:lnSpc>
              <a:spcBef>
                <a:spcPts val="600"/>
              </a:spcBef>
              <a:spcAft>
                <a:spcPts val="600"/>
              </a:spcAft>
              <a:buClr>
                <a:srgbClr val="FE612A"/>
              </a:buClr>
              <a:buSzPct val="80000"/>
              <a:buNone/>
            </a:pPr>
            <a:r>
              <a:rPr lang="en-US" sz="2000" b="1" i="1" dirty="0"/>
              <a:t>Primary target audience: </a:t>
            </a:r>
            <a:r>
              <a:rPr lang="en-US" sz="2000" i="1" dirty="0"/>
              <a:t>National and local commissioners.</a:t>
            </a:r>
          </a:p>
          <a:p>
            <a:pPr marL="0" indent="0">
              <a:lnSpc>
                <a:spcPct val="150000"/>
              </a:lnSpc>
              <a:spcBef>
                <a:spcPts val="600"/>
              </a:spcBef>
              <a:spcAft>
                <a:spcPts val="600"/>
              </a:spcAft>
              <a:buClr>
                <a:srgbClr val="FE612A"/>
              </a:buClr>
              <a:buSzPct val="80000"/>
              <a:buNone/>
            </a:pPr>
            <a:r>
              <a:rPr lang="en-US" sz="2000" b="1" i="1" dirty="0"/>
              <a:t>Supported by:</a:t>
            </a:r>
            <a:r>
              <a:rPr lang="en-US" sz="2000" i="1" dirty="0"/>
              <a:t> Trust/health board medical directors, directors of surgery, and directors of nursing, members of the multidisciplinary team caring for patients with Crohn’s disease, and with guidance from the IBDUK inflammatory Bowel Disease Standards.</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11</a:t>
            </a:r>
          </a:p>
        </p:txBody>
      </p:sp>
    </p:spTree>
    <p:extLst>
      <p:ext uri="{BB962C8B-B14F-4D97-AF65-F5344CB8AC3E}">
        <p14:creationId xmlns:p14="http://schemas.microsoft.com/office/powerpoint/2010/main" val="35539911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1950" y="867778"/>
            <a:ext cx="8489950" cy="5122444"/>
          </a:xfrm>
        </p:spPr>
        <p:txBody>
          <a:bodyPr vert="horz" lIns="91440" tIns="45720" rIns="91440" bIns="45720" rtlCol="0">
            <a:normAutofit/>
          </a:bodyPr>
          <a:lstStyle/>
          <a:p>
            <a:pPr marL="0" indent="0">
              <a:lnSpc>
                <a:spcPct val="150000"/>
              </a:lnSpc>
              <a:spcBef>
                <a:spcPts val="600"/>
              </a:spcBef>
              <a:spcAft>
                <a:spcPts val="600"/>
              </a:spcAft>
              <a:buClr>
                <a:srgbClr val="FE612A"/>
              </a:buClr>
              <a:buSzPct val="80000"/>
              <a:buNone/>
            </a:pPr>
            <a:r>
              <a:rPr lang="en-US" sz="2400" dirty="0"/>
              <a:t>Develop guidelines to ensure temporary stomas are closed within 12 months of their formation unless there is a documented reason to justify delay.</a:t>
            </a:r>
          </a:p>
          <a:p>
            <a:pPr marL="0" indent="0">
              <a:lnSpc>
                <a:spcPct val="150000"/>
              </a:lnSpc>
              <a:spcBef>
                <a:spcPts val="600"/>
              </a:spcBef>
              <a:spcAft>
                <a:spcPts val="600"/>
              </a:spcAft>
              <a:buClr>
                <a:srgbClr val="FE612A"/>
              </a:buClr>
              <a:buSzPct val="80000"/>
              <a:buNone/>
            </a:pPr>
            <a:endParaRPr lang="en-US" sz="2400" dirty="0"/>
          </a:p>
          <a:p>
            <a:pPr marL="0" indent="0">
              <a:lnSpc>
                <a:spcPct val="150000"/>
              </a:lnSpc>
              <a:spcBef>
                <a:spcPts val="600"/>
              </a:spcBef>
              <a:spcAft>
                <a:spcPts val="600"/>
              </a:spcAft>
              <a:buClr>
                <a:srgbClr val="FE612A"/>
              </a:buClr>
              <a:buSzPct val="80000"/>
              <a:buNone/>
            </a:pPr>
            <a:r>
              <a:rPr lang="en-US" sz="2000" b="1" i="1" dirty="0"/>
              <a:t>Primary target audience</a:t>
            </a:r>
            <a:r>
              <a:rPr lang="en-US" sz="2000" i="1" dirty="0"/>
              <a:t>: Association of Coloproctology of Great Britain and Ireland.</a:t>
            </a:r>
          </a:p>
          <a:p>
            <a:pPr marL="0" indent="0">
              <a:lnSpc>
                <a:spcPct val="150000"/>
              </a:lnSpc>
              <a:spcBef>
                <a:spcPts val="600"/>
              </a:spcBef>
              <a:spcAft>
                <a:spcPts val="600"/>
              </a:spcAft>
              <a:buClr>
                <a:srgbClr val="FE612A"/>
              </a:buClr>
              <a:buSzPct val="80000"/>
              <a:buNone/>
            </a:pPr>
            <a:r>
              <a:rPr lang="en-US" sz="2000" b="1" i="1" dirty="0"/>
              <a:t>Supported by</a:t>
            </a:r>
            <a:r>
              <a:rPr lang="en-US" sz="2000" i="1" dirty="0"/>
              <a:t>: Consultant colorectal/gastrointestinal surgeons, and commissioners.</a:t>
            </a:r>
            <a:endParaRPr lang="en-US" sz="1800"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12</a:t>
            </a:r>
          </a:p>
        </p:txBody>
      </p:sp>
    </p:spTree>
    <p:extLst>
      <p:ext uri="{BB962C8B-B14F-4D97-AF65-F5344CB8AC3E}">
        <p14:creationId xmlns:p14="http://schemas.microsoft.com/office/powerpoint/2010/main" val="11944340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45459"/>
          </a:xfrm>
          <a:solidFill>
            <a:srgbClr val="FE612A"/>
          </a:solidFill>
        </p:spPr>
        <p:txBody>
          <a:bodyPr>
            <a:noAutofit/>
          </a:bodyPr>
          <a:lstStyle/>
          <a:p>
            <a:r>
              <a:rPr lang="en-GB" sz="3200" dirty="0">
                <a:solidFill>
                  <a:schemeClr val="bg1"/>
                </a:solidFill>
                <a:latin typeface="Calibri" panose="020F0502020204030204" pitchFamily="34" charset="0"/>
              </a:rPr>
              <a:t>Discussion</a:t>
            </a:r>
          </a:p>
        </p:txBody>
      </p:sp>
      <p:sp>
        <p:nvSpPr>
          <p:cNvPr id="3" name="Content Placeholder 2"/>
          <p:cNvSpPr>
            <a:spLocks noGrp="1"/>
          </p:cNvSpPr>
          <p:nvPr>
            <p:ph idx="1"/>
          </p:nvPr>
        </p:nvSpPr>
        <p:spPr>
          <a:xfrm>
            <a:off x="628650" y="863098"/>
            <a:ext cx="7886700" cy="4351338"/>
          </a:xfrm>
        </p:spPr>
        <p:txBody>
          <a:bodyPr>
            <a:normAutofit lnSpcReduction="10000"/>
          </a:bodyPr>
          <a:lstStyle/>
          <a:p>
            <a:r>
              <a:rPr lang="en-GB" i="1" dirty="0"/>
              <a:t>Are the holistic care needs of patients being appropriately met?</a:t>
            </a:r>
          </a:p>
          <a:p>
            <a:r>
              <a:rPr lang="en-GB" i="1" dirty="0"/>
              <a:t>Are Crohn’s disease patients having their medications optimised? Do we have a policy locally to support this?</a:t>
            </a:r>
          </a:p>
          <a:p>
            <a:r>
              <a:rPr lang="en-GB" i="1" dirty="0"/>
              <a:t>Are abdominal surgery for Crohn’s disease patients being performed within 1 month of the decision to operate? Do we have a policy locally to support this?</a:t>
            </a:r>
          </a:p>
          <a:p>
            <a:r>
              <a:rPr lang="en-GB" i="1" dirty="0"/>
              <a:t>Is there a guideline locally for the care of patients with Crohn’s disease? If yes, what does this include? </a:t>
            </a:r>
          </a:p>
          <a:p>
            <a:endParaRPr lang="en-GB" dirty="0"/>
          </a:p>
          <a:p>
            <a:pPr marL="0" indent="0">
              <a:buNone/>
            </a:pPr>
            <a:endParaRPr lang="en-GB" dirty="0"/>
          </a:p>
        </p:txBody>
      </p:sp>
    </p:spTree>
    <p:extLst>
      <p:ext uri="{BB962C8B-B14F-4D97-AF65-F5344CB8AC3E}">
        <p14:creationId xmlns:p14="http://schemas.microsoft.com/office/powerpoint/2010/main" val="33852904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13361"/>
            <a:ext cx="7886700" cy="1325563"/>
          </a:xfrm>
          <a:solidFill>
            <a:srgbClr val="FE612A"/>
          </a:solidFill>
        </p:spPr>
        <p:txBody>
          <a:bodyPr/>
          <a:lstStyle/>
          <a:p>
            <a:pPr algn="ctr"/>
            <a:r>
              <a:rPr lang="en-GB" b="1" dirty="0">
                <a:solidFill>
                  <a:schemeClr val="bg1"/>
                </a:solidFill>
              </a:rPr>
              <a:t>Making the Cut?</a:t>
            </a:r>
          </a:p>
        </p:txBody>
      </p:sp>
      <p:sp>
        <p:nvSpPr>
          <p:cNvPr id="3" name="Content Placeholder 2"/>
          <p:cNvSpPr>
            <a:spLocks noGrp="1"/>
          </p:cNvSpPr>
          <p:nvPr>
            <p:ph idx="1"/>
          </p:nvPr>
        </p:nvSpPr>
        <p:spPr>
          <a:xfrm>
            <a:off x="628650" y="2635624"/>
            <a:ext cx="7886700" cy="2259106"/>
          </a:xfrm>
        </p:spPr>
        <p:txBody>
          <a:bodyPr>
            <a:normAutofit/>
          </a:bodyPr>
          <a:lstStyle/>
          <a:p>
            <a:pPr marL="0" indent="0" algn="ctr">
              <a:buNone/>
            </a:pPr>
            <a:r>
              <a:rPr lang="en-GB" sz="3200" dirty="0"/>
              <a:t>Full report, summary and implementation tools are be found at</a:t>
            </a:r>
          </a:p>
          <a:p>
            <a:pPr marL="0" indent="0" algn="ctr">
              <a:buNone/>
            </a:pPr>
            <a:r>
              <a:rPr lang="en-GB" sz="3200" dirty="0">
                <a:hlinkClick r:id="rId3"/>
              </a:rPr>
              <a:t>www.ncepod.org.uk/2023crohns.html</a:t>
            </a:r>
            <a:r>
              <a:rPr lang="en-GB" sz="3200" dirty="0"/>
              <a:t> </a:t>
            </a:r>
          </a:p>
        </p:txBody>
      </p:sp>
    </p:spTree>
    <p:extLst>
      <p:ext uri="{BB962C8B-B14F-4D97-AF65-F5344CB8AC3E}">
        <p14:creationId xmlns:p14="http://schemas.microsoft.com/office/powerpoint/2010/main" val="1207531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028700"/>
            <a:ext cx="7886700" cy="4786313"/>
          </a:xfrm>
        </p:spPr>
        <p:txBody>
          <a:bodyPr>
            <a:normAutofit/>
          </a:bodyPr>
          <a:lstStyle/>
          <a:p>
            <a:pPr marL="0" indent="0">
              <a:buNone/>
            </a:pPr>
            <a:r>
              <a:rPr lang="en-GB" sz="2200" b="1" i="0" u="none" strike="noStrike" baseline="0" dirty="0">
                <a:solidFill>
                  <a:srgbClr val="000000"/>
                </a:solidFill>
                <a:latin typeface="Calibri" panose="020F0502020204030204" pitchFamily="34" charset="0"/>
              </a:rPr>
              <a:t>Inclusion criteria </a:t>
            </a:r>
            <a:endParaRPr lang="en-GB" sz="2200" b="0" i="0" u="none" strike="noStrike" baseline="0" dirty="0">
              <a:solidFill>
                <a:srgbClr val="000000"/>
              </a:solidFill>
              <a:latin typeface="Calibri" panose="020F0502020204030204" pitchFamily="34" charset="0"/>
            </a:endParaRPr>
          </a:p>
          <a:p>
            <a:pPr marL="0" indent="0">
              <a:buNone/>
            </a:pPr>
            <a:r>
              <a:rPr lang="en-US" sz="2200" b="0" i="0" u="none" strike="noStrike" baseline="0" dirty="0">
                <a:solidFill>
                  <a:srgbClr val="000000"/>
                </a:solidFill>
                <a:latin typeface="Calibri" panose="020F0502020204030204" pitchFamily="34" charset="0"/>
              </a:rPr>
              <a:t>Patients aged 16 years and older, who had a diagnosis of Crohn’s disease and an elective or emergency admission to hospital for a stay of 48 hours or longer during which time they underwent intestinal surgery.</a:t>
            </a:r>
          </a:p>
          <a:p>
            <a:pPr marL="0" indent="0">
              <a:buNone/>
            </a:pPr>
            <a:endParaRPr lang="en-US" sz="2200" dirty="0">
              <a:solidFill>
                <a:srgbClr val="000000"/>
              </a:solidFill>
              <a:latin typeface="Calibri" panose="020F0502020204030204" pitchFamily="34" charset="0"/>
            </a:endParaRPr>
          </a:p>
          <a:p>
            <a:pPr marL="0" indent="0">
              <a:buNone/>
            </a:pPr>
            <a:r>
              <a:rPr lang="en-GB" sz="2200" b="1" i="0" u="none" strike="noStrike" baseline="0" dirty="0">
                <a:solidFill>
                  <a:srgbClr val="000000"/>
                </a:solidFill>
                <a:latin typeface="Calibri" panose="020F0502020204030204" pitchFamily="34" charset="0"/>
              </a:rPr>
              <a:t>Sampling period </a:t>
            </a:r>
            <a:endParaRPr lang="en-GB" sz="2200" b="0" i="0" u="none" strike="noStrike" baseline="0" dirty="0">
              <a:solidFill>
                <a:srgbClr val="000000"/>
              </a:solidFill>
              <a:latin typeface="Calibri" panose="020F0502020204030204" pitchFamily="34" charset="0"/>
            </a:endParaRPr>
          </a:p>
          <a:p>
            <a:pPr marL="0" indent="0">
              <a:buNone/>
            </a:pPr>
            <a:r>
              <a:rPr lang="en-US" sz="2200" b="0" i="0" u="none" strike="noStrike" baseline="0" dirty="0">
                <a:solidFill>
                  <a:srgbClr val="000000"/>
                </a:solidFill>
                <a:latin typeface="Calibri" panose="020F0502020204030204" pitchFamily="34" charset="0"/>
              </a:rPr>
              <a:t>1st September 2019 to 29th February 2020 inclusive (prior to the COVID-19 pandemic, as cases were rising) and 1st September 2020 to 28th February 2021 inclusive (including the peak of the COVID-19).</a:t>
            </a:r>
          </a:p>
          <a:p>
            <a:pPr marL="0" indent="0">
              <a:buNone/>
            </a:pPr>
            <a:endParaRPr lang="en-GB" sz="22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Study population</a:t>
            </a:r>
          </a:p>
        </p:txBody>
      </p:sp>
    </p:spTree>
    <p:extLst>
      <p:ext uri="{BB962C8B-B14F-4D97-AF65-F5344CB8AC3E}">
        <p14:creationId xmlns:p14="http://schemas.microsoft.com/office/powerpoint/2010/main" val="237083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Study sample</a:t>
            </a:r>
          </a:p>
        </p:txBody>
      </p:sp>
      <p:pic>
        <p:nvPicPr>
          <p:cNvPr id="3" name="Picture 2">
            <a:extLst>
              <a:ext uri="{FF2B5EF4-FFF2-40B4-BE49-F238E27FC236}">
                <a16:creationId xmlns:a16="http://schemas.microsoft.com/office/drawing/2014/main" id="{B62D723D-D308-5288-5D18-E4F22476A513}"/>
              </a:ext>
            </a:extLst>
          </p:cNvPr>
          <p:cNvPicPr>
            <a:picLocks noChangeAspect="1"/>
          </p:cNvPicPr>
          <p:nvPr/>
        </p:nvPicPr>
        <p:blipFill>
          <a:blip r:embed="rId3"/>
          <a:stretch>
            <a:fillRect/>
          </a:stretch>
        </p:blipFill>
        <p:spPr>
          <a:xfrm>
            <a:off x="457200" y="709226"/>
            <a:ext cx="7886700" cy="4968512"/>
          </a:xfrm>
          <a:prstGeom prst="rect">
            <a:avLst/>
          </a:prstGeom>
        </p:spPr>
      </p:pic>
      <p:sp>
        <p:nvSpPr>
          <p:cNvPr id="4" name="TextBox 3">
            <a:extLst>
              <a:ext uri="{FF2B5EF4-FFF2-40B4-BE49-F238E27FC236}">
                <a16:creationId xmlns:a16="http://schemas.microsoft.com/office/drawing/2014/main" id="{14E94903-E9A1-4CB4-20C2-0B5AA4E1B78F}"/>
              </a:ext>
            </a:extLst>
          </p:cNvPr>
          <p:cNvSpPr txBox="1"/>
          <p:nvPr/>
        </p:nvSpPr>
        <p:spPr>
          <a:xfrm>
            <a:off x="571500" y="5825608"/>
            <a:ext cx="7664450" cy="646331"/>
          </a:xfrm>
          <a:prstGeom prst="rect">
            <a:avLst/>
          </a:prstGeom>
          <a:noFill/>
        </p:spPr>
        <p:txBody>
          <a:bodyPr wrap="square" rtlCol="0">
            <a:spAutoFit/>
          </a:bodyPr>
          <a:lstStyle/>
          <a:p>
            <a:r>
              <a:rPr lang="en-US" sz="1800" b="0" i="0" u="none" strike="noStrike" baseline="0" dirty="0">
                <a:solidFill>
                  <a:srgbClr val="000000"/>
                </a:solidFill>
                <a:latin typeface="Calibri" panose="020F0502020204030204" pitchFamily="34" charset="0"/>
              </a:rPr>
              <a:t>Figure 1. shows the number of patients included in the study and the data returns.</a:t>
            </a:r>
            <a:endParaRPr lang="en-GB" dirty="0"/>
          </a:p>
        </p:txBody>
      </p:sp>
    </p:spTree>
    <p:extLst>
      <p:ext uri="{BB962C8B-B14F-4D97-AF65-F5344CB8AC3E}">
        <p14:creationId xmlns:p14="http://schemas.microsoft.com/office/powerpoint/2010/main" val="1708225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Overall assessment of care</a:t>
            </a:r>
          </a:p>
        </p:txBody>
      </p:sp>
      <p:pic>
        <p:nvPicPr>
          <p:cNvPr id="4" name="Picture 3">
            <a:extLst>
              <a:ext uri="{FF2B5EF4-FFF2-40B4-BE49-F238E27FC236}">
                <a16:creationId xmlns:a16="http://schemas.microsoft.com/office/drawing/2014/main" id="{EB153990-D04B-0F06-513C-224934DB6C3C}"/>
              </a:ext>
            </a:extLst>
          </p:cNvPr>
          <p:cNvPicPr>
            <a:picLocks noChangeAspect="1"/>
          </p:cNvPicPr>
          <p:nvPr/>
        </p:nvPicPr>
        <p:blipFill>
          <a:blip r:embed="rId3"/>
          <a:stretch>
            <a:fillRect/>
          </a:stretch>
        </p:blipFill>
        <p:spPr>
          <a:xfrm>
            <a:off x="317024" y="876300"/>
            <a:ext cx="8522176" cy="4102100"/>
          </a:xfrm>
          <a:prstGeom prst="rect">
            <a:avLst/>
          </a:prstGeom>
        </p:spPr>
      </p:pic>
      <p:sp>
        <p:nvSpPr>
          <p:cNvPr id="6" name="TextBox 5">
            <a:extLst>
              <a:ext uri="{FF2B5EF4-FFF2-40B4-BE49-F238E27FC236}">
                <a16:creationId xmlns:a16="http://schemas.microsoft.com/office/drawing/2014/main" id="{3BE08DDE-E912-5470-9E76-BB91AD9CC111}"/>
              </a:ext>
            </a:extLst>
          </p:cNvPr>
          <p:cNvSpPr txBox="1"/>
          <p:nvPr/>
        </p:nvSpPr>
        <p:spPr>
          <a:xfrm>
            <a:off x="317024" y="4978400"/>
            <a:ext cx="8318976" cy="646331"/>
          </a:xfrm>
          <a:prstGeom prst="rect">
            <a:avLst/>
          </a:prstGeom>
          <a:noFill/>
        </p:spPr>
        <p:txBody>
          <a:bodyPr wrap="square" rtlCol="0">
            <a:spAutoFit/>
          </a:bodyPr>
          <a:lstStyle/>
          <a:p>
            <a:r>
              <a:rPr lang="en-GB" dirty="0"/>
              <a:t>Figure 2. Overall quality of care</a:t>
            </a:r>
          </a:p>
          <a:p>
            <a:r>
              <a:rPr lang="en-GB" i="1" dirty="0"/>
              <a:t>Reviewer assessment form data</a:t>
            </a:r>
          </a:p>
        </p:txBody>
      </p:sp>
    </p:spTree>
    <p:extLst>
      <p:ext uri="{BB962C8B-B14F-4D97-AF65-F5344CB8AC3E}">
        <p14:creationId xmlns:p14="http://schemas.microsoft.com/office/powerpoint/2010/main" val="1839445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8950" y="1038225"/>
            <a:ext cx="7886700" cy="4351338"/>
          </a:xfrm>
        </p:spPr>
        <p:txBody>
          <a:bodyPr>
            <a:normAutofit/>
          </a:bodyPr>
          <a:lstStyle/>
          <a:p>
            <a:pPr marL="0" indent="0">
              <a:buNone/>
            </a:pPr>
            <a:r>
              <a:rPr lang="en-GB" sz="2400" b="1" i="1" dirty="0"/>
              <a:t>Provide holistic support for all patients with Crohn’s disease</a:t>
            </a:r>
          </a:p>
          <a:p>
            <a:pPr marL="0" indent="0">
              <a:buNone/>
            </a:pPr>
            <a:endParaRPr lang="en-GB" sz="2400" b="1" i="1" dirty="0"/>
          </a:p>
          <a:p>
            <a:pPr marL="0" indent="0">
              <a:buNone/>
            </a:pPr>
            <a:r>
              <a:rPr lang="en-GB" sz="2400" dirty="0"/>
              <a:t>Patients with Crohn’s disease have many wider health needs e.g. psychological, dietary and peer support.</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(1)</a:t>
            </a:r>
          </a:p>
        </p:txBody>
      </p:sp>
    </p:spTree>
    <p:extLst>
      <p:ext uri="{BB962C8B-B14F-4D97-AF65-F5344CB8AC3E}">
        <p14:creationId xmlns:p14="http://schemas.microsoft.com/office/powerpoint/2010/main" val="362460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253331"/>
            <a:ext cx="7886700" cy="4351338"/>
          </a:xfrm>
        </p:spPr>
        <p:txBody>
          <a:bodyPr>
            <a:normAutofit/>
          </a:bodyPr>
          <a:lstStyle/>
          <a:p>
            <a:pPr marL="0" indent="0">
              <a:buNone/>
            </a:pPr>
            <a:r>
              <a:rPr lang="en-GB" sz="2400" b="1" i="1" dirty="0"/>
              <a:t>Medication for Crohn’s disease should be managed effectively at all stages of the pathway</a:t>
            </a:r>
          </a:p>
          <a:p>
            <a:pPr marL="0" indent="0">
              <a:buNone/>
            </a:pPr>
            <a:endParaRPr lang="en-GB" sz="2400" b="1" i="1" dirty="0"/>
          </a:p>
          <a:p>
            <a:pPr marL="0" indent="0">
              <a:buNone/>
            </a:pPr>
            <a:r>
              <a:rPr lang="en-GB" sz="2400" dirty="0"/>
              <a:t>This would ensure patients are taking the correct medication before, during and after surgery.</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(2)</a:t>
            </a:r>
          </a:p>
        </p:txBody>
      </p:sp>
    </p:spTree>
    <p:extLst>
      <p:ext uri="{BB962C8B-B14F-4D97-AF65-F5344CB8AC3E}">
        <p14:creationId xmlns:p14="http://schemas.microsoft.com/office/powerpoint/2010/main" val="2875693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8150" y="1253331"/>
            <a:ext cx="7886700" cy="4351338"/>
          </a:xfrm>
        </p:spPr>
        <p:txBody>
          <a:bodyPr>
            <a:normAutofit/>
          </a:bodyPr>
          <a:lstStyle/>
          <a:p>
            <a:pPr marL="0" indent="0">
              <a:buNone/>
            </a:pPr>
            <a:r>
              <a:rPr lang="en-GB" sz="2400" b="1" i="1" dirty="0"/>
              <a:t>Consider surgery as a potential treatment option for patients with Crohn’s disease</a:t>
            </a:r>
          </a:p>
          <a:p>
            <a:pPr marL="0" indent="0">
              <a:buNone/>
            </a:pPr>
            <a:endParaRPr lang="en-GB" sz="2400" b="1" i="1" dirty="0"/>
          </a:p>
          <a:p>
            <a:pPr marL="0" indent="0">
              <a:buNone/>
            </a:pPr>
            <a:r>
              <a:rPr lang="en-GB" sz="2400" dirty="0"/>
              <a:t>Surgery should not be perceived as a failure of medical management and could be undertaken sooner.</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(3)</a:t>
            </a:r>
          </a:p>
        </p:txBody>
      </p:sp>
    </p:spTree>
    <p:extLst>
      <p:ext uri="{BB962C8B-B14F-4D97-AF65-F5344CB8AC3E}">
        <p14:creationId xmlns:p14="http://schemas.microsoft.com/office/powerpoint/2010/main" val="3990283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350" y="1393825"/>
            <a:ext cx="7886700" cy="4351338"/>
          </a:xfrm>
        </p:spPr>
        <p:txBody>
          <a:bodyPr>
            <a:normAutofit/>
          </a:bodyPr>
          <a:lstStyle/>
          <a:p>
            <a:pPr marL="0" indent="0">
              <a:buNone/>
            </a:pPr>
            <a:r>
              <a:rPr lang="en-GB" sz="2400" b="1" i="1" dirty="0"/>
              <a:t>Perform surgery promptly once a decision to operate has been made.</a:t>
            </a:r>
          </a:p>
          <a:p>
            <a:pPr marL="0" indent="0">
              <a:buNone/>
            </a:pPr>
            <a:endParaRPr lang="en-GB" sz="2400" b="1" i="1" dirty="0"/>
          </a:p>
          <a:p>
            <a:pPr marL="0" indent="0">
              <a:buNone/>
            </a:pPr>
            <a:r>
              <a:rPr lang="en-GB" sz="2400" dirty="0"/>
              <a:t>This would prevent elective patients becoming emergencies and reduce the risk of a Crohn’s flare when medications are altered pre-operatively.		</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(4)</a:t>
            </a:r>
          </a:p>
        </p:txBody>
      </p:sp>
    </p:spTree>
    <p:extLst>
      <p:ext uri="{BB962C8B-B14F-4D97-AF65-F5344CB8AC3E}">
        <p14:creationId xmlns:p14="http://schemas.microsoft.com/office/powerpoint/2010/main" val="219875445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hns_Making the Cut_Slides" id="{5EA4EDE6-964A-45DD-9AC5-572AB2547D7F}" vid="{E8A69FD0-20C0-4D2F-B33F-1120523F34C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Making the Cut_slides</Template>
  <TotalTime>209</TotalTime>
  <Words>2531</Words>
  <Application>Microsoft Office PowerPoint</Application>
  <PresentationFormat>On-screen Show (4:3)</PresentationFormat>
  <Paragraphs>230</Paragraphs>
  <Slides>24</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Humanist 77 7 BT</vt:lpstr>
      <vt:lpstr>Office Theme</vt:lpstr>
      <vt:lpstr>A review of the care provided to patients aged 16 and over with a diagnosis of Crohn’s disease who underwent a surgical procedure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Discussion</vt:lpstr>
      <vt:lpstr>Making the Cut?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review of the care provided to patients aged 16 and over with a diagnosis of Crohn’s disease who underwent a surgical procedure</dc:title>
  <dc:creator>POD, Nce (NATIONAL CONFIDENTIAL ENQUIRY INTO PATIENT OUTCOME AND DEATH)</dc:creator>
  <cp:lastModifiedBy>D'Marieanne Koomson</cp:lastModifiedBy>
  <cp:revision>10</cp:revision>
  <cp:lastPrinted>2018-08-13T16:26:21Z</cp:lastPrinted>
  <dcterms:created xsi:type="dcterms:W3CDTF">2023-07-02T12:17:23Z</dcterms:created>
  <dcterms:modified xsi:type="dcterms:W3CDTF">2023-07-12T11:19:27Z</dcterms:modified>
</cp:coreProperties>
</file>